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3.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60" r:id="rId2"/>
    <p:sldId id="259" r:id="rId3"/>
    <p:sldId id="287" r:id="rId4"/>
    <p:sldId id="288" r:id="rId5"/>
    <p:sldId id="289" r:id="rId6"/>
    <p:sldId id="290" r:id="rId7"/>
    <p:sldId id="291" r:id="rId8"/>
    <p:sldId id="292" r:id="rId9"/>
    <p:sldId id="293" r:id="rId10"/>
    <p:sldId id="294" r:id="rId11"/>
    <p:sldId id="295" r:id="rId12"/>
    <p:sldId id="334"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35" r:id="rId41"/>
    <p:sldId id="323" r:id="rId42"/>
    <p:sldId id="324" r:id="rId43"/>
    <p:sldId id="325" r:id="rId44"/>
    <p:sldId id="336" r:id="rId45"/>
    <p:sldId id="326" r:id="rId46"/>
    <p:sldId id="327" r:id="rId47"/>
    <p:sldId id="328" r:id="rId48"/>
    <p:sldId id="330" r:id="rId49"/>
    <p:sldId id="286" r:id="rId50"/>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63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A4F8D-F7AB-1244-A39D-C40211B2DC7D}" type="datetimeFigureOut">
              <a:rPr kumimoji="1" lang="zh-CN" altLang="en-US" smtClean="0"/>
              <a:t>15/11/11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A3036-2BA0-2D47-9A3F-C1017899E680}" type="slidenum">
              <a:rPr kumimoji="1" lang="zh-CN" altLang="en-US" smtClean="0"/>
              <a:t>‹#›</a:t>
            </a:fld>
            <a:endParaRPr kumimoji="1" lang="zh-CN" altLang="en-US"/>
          </a:p>
        </p:txBody>
      </p:sp>
    </p:spTree>
    <p:extLst>
      <p:ext uri="{BB962C8B-B14F-4D97-AF65-F5344CB8AC3E}">
        <p14:creationId xmlns:p14="http://schemas.microsoft.com/office/powerpoint/2010/main" val="2076463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11</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12</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13</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14</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15</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16</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17</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18</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19</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20</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21</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22</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23</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24</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25</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26</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27</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28</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29</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30</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31</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32</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33</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34</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35</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36</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37</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38</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39</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40</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5</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41</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42</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43</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44</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45</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46</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47</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48</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6</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7</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8</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9</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先讲整个</a:t>
            </a:r>
            <a:r>
              <a:rPr lang="en-US" altLang="zh-CN" dirty="0" smtClean="0"/>
              <a:t>IT</a:t>
            </a:r>
            <a:r>
              <a:rPr lang="zh-CN" altLang="en-US" dirty="0" smtClean="0"/>
              <a:t>行业的大背景</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10</a:t>
            </a:fld>
            <a:endParaRPr lang="en-US" altLang="zh-CN" dirty="0"/>
          </a:p>
        </p:txBody>
      </p:sp>
    </p:spTree>
    <p:extLst>
      <p:ext uri="{BB962C8B-B14F-4D97-AF65-F5344CB8AC3E}">
        <p14:creationId xmlns:p14="http://schemas.microsoft.com/office/powerpoint/2010/main" val="102497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386500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243092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357785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3852" y="240130"/>
            <a:ext cx="1438184" cy="51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2"/>
          <p:cNvSpPr txBox="1"/>
          <p:nvPr userDrawn="1"/>
        </p:nvSpPr>
        <p:spPr>
          <a:xfrm>
            <a:off x="8520880" y="317814"/>
            <a:ext cx="387863"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74239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文本占位符 11"/>
          <p:cNvSpPr>
            <a:spLocks noGrp="1"/>
          </p:cNvSpPr>
          <p:nvPr>
            <p:ph type="body" sz="quarter" idx="11" hasCustomPrompt="1"/>
          </p:nvPr>
        </p:nvSpPr>
        <p:spPr>
          <a:xfrm>
            <a:off x="684212" y="1844675"/>
            <a:ext cx="7344171" cy="830997"/>
          </a:xfrm>
          <a:prstGeom prst="rect">
            <a:avLst/>
          </a:prstGeom>
        </p:spPr>
        <p:txBody>
          <a:bodyPr/>
          <a:lstStyle>
            <a:lvl1pPr marL="0" indent="0" algn="l" defTabSz="914400" rtl="0" eaLnBrk="1" fontAlgn="auto" latinLnBrk="0" hangingPunct="1">
              <a:spcBef>
                <a:spcPts val="0"/>
              </a:spcBef>
              <a:spcAft>
                <a:spcPts val="0"/>
              </a:spcAft>
              <a:buNone/>
              <a:defRPr lang="zh-CN" altLang="en-US" sz="4800" b="1" kern="1200" dirty="0">
                <a:solidFill>
                  <a:schemeClr val="tx1">
                    <a:lumMod val="65000"/>
                    <a:lumOff val="35000"/>
                  </a:schemeClr>
                </a:solidFill>
                <a:effectLst/>
                <a:latin typeface="微软雅黑" pitchFamily="34" charset="-122"/>
                <a:ea typeface="微软雅黑" pitchFamily="34" charset="-122"/>
                <a:cs typeface="+mn-cs"/>
              </a:defRPr>
            </a:lvl1pPr>
          </a:lstStyle>
          <a:p>
            <a:pPr lvl="0"/>
            <a:r>
              <a:rPr lang="zh-CN" altLang="en-US" dirty="0" smtClean="0"/>
              <a:t>单击此处编辑主标题</a:t>
            </a:r>
            <a:endParaRPr lang="zh-CN" altLang="en-US" dirty="0"/>
          </a:p>
        </p:txBody>
      </p:sp>
      <p:sp>
        <p:nvSpPr>
          <p:cNvPr id="20" name="文本占位符 19"/>
          <p:cNvSpPr>
            <a:spLocks noGrp="1"/>
          </p:cNvSpPr>
          <p:nvPr>
            <p:ph type="body" sz="quarter" idx="12" hasCustomPrompt="1"/>
          </p:nvPr>
        </p:nvSpPr>
        <p:spPr>
          <a:xfrm>
            <a:off x="6841832" y="3774790"/>
            <a:ext cx="2016448" cy="1297284"/>
          </a:xfrm>
          <a:prstGeom prst="rect">
            <a:avLst/>
          </a:prstGeom>
        </p:spPr>
        <p:txBody>
          <a:bodyPr/>
          <a:lstStyle>
            <a:lvl1pPr marL="0" indent="0" algn="l">
              <a:buNone/>
              <a:defRPr sz="2000">
                <a:latin typeface="微软雅黑" pitchFamily="34" charset="-122"/>
                <a:ea typeface="微软雅黑" pitchFamily="34" charset="-122"/>
              </a:defRPr>
            </a:lvl1pPr>
          </a:lstStyle>
          <a:p>
            <a:pPr lvl="0"/>
            <a:r>
              <a:rPr lang="zh-CN" altLang="en-US" dirty="0" smtClean="0"/>
              <a:t>撰写部门及人员</a:t>
            </a:r>
            <a:endParaRPr lang="en-US" altLang="zh-CN" dirty="0" smtClean="0"/>
          </a:p>
          <a:p>
            <a:pPr lvl="0"/>
            <a:endParaRPr lang="en-US" altLang="zh-CN" dirty="0" smtClean="0"/>
          </a:p>
          <a:p>
            <a:pPr lvl="0"/>
            <a:r>
              <a:rPr lang="en-US" altLang="zh-CN" dirty="0" smtClean="0"/>
              <a:t>2011/4/1</a:t>
            </a:r>
            <a:endParaRPr lang="zh-CN" altLang="en-US" dirty="0"/>
          </a:p>
        </p:txBody>
      </p:sp>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5446382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bwMode="auto">
          <a:xfrm>
            <a:off x="251061" y="4676810"/>
            <a:ext cx="8652986" cy="2087495"/>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sp>
        <p:nvSpPr>
          <p:cNvPr id="3" name="矩形 2"/>
          <p:cNvSpPr/>
          <p:nvPr userDrawn="1"/>
        </p:nvSpPr>
        <p:spPr>
          <a:xfrm>
            <a:off x="2532419" y="4800240"/>
            <a:ext cx="4757871" cy="1840633"/>
          </a:xfrm>
          <a:prstGeom prst="rect">
            <a:avLst/>
          </a:prstGeom>
        </p:spPr>
        <p:txBody>
          <a:bodyPr wrap="square" lIns="91296" tIns="45657" rIns="91296" bIns="45657">
            <a:spAutoFit/>
          </a:bodyPr>
          <a:lstStyle/>
          <a:p>
            <a:pPr>
              <a:lnSpc>
                <a:spcPct val="150000"/>
              </a:lnSpc>
            </a:pPr>
            <a:r>
              <a:rPr lang="en-US" altLang="zh-CN" sz="1100" b="1" spc="100" dirty="0">
                <a:solidFill>
                  <a:schemeClr val="bg1"/>
                </a:solidFill>
                <a:latin typeface="微软雅黑" pitchFamily="34" charset="-122"/>
                <a:ea typeface="微软雅黑" pitchFamily="34" charset="-122"/>
              </a:rPr>
              <a:t>ADDRESS</a:t>
            </a:r>
            <a:r>
              <a:rPr lang="zh-CN" altLang="en-US" sz="1100" spc="100" dirty="0">
                <a:solidFill>
                  <a:schemeClr val="bg1"/>
                </a:solidFill>
                <a:latin typeface="微软雅黑" pitchFamily="34" charset="-122"/>
                <a:ea typeface="微软雅黑" pitchFamily="34" charset="-122"/>
              </a:rPr>
              <a:t>：</a:t>
            </a:r>
            <a:endParaRPr lang="en-US" altLang="zh-CN" sz="1100" spc="100" dirty="0">
              <a:solidFill>
                <a:schemeClr val="bg1"/>
              </a:solidFill>
              <a:latin typeface="微软雅黑" pitchFamily="34" charset="-122"/>
              <a:ea typeface="微软雅黑" pitchFamily="34" charset="-122"/>
            </a:endParaRPr>
          </a:p>
          <a:p>
            <a:pPr>
              <a:lnSpc>
                <a:spcPct val="150000"/>
              </a:lnSpc>
            </a:pPr>
            <a:r>
              <a:rPr lang="en-US" altLang="zh-CN" sz="1100" spc="100" dirty="0">
                <a:solidFill>
                  <a:schemeClr val="bg1"/>
                </a:solidFill>
                <a:latin typeface="微软雅黑" pitchFamily="34" charset="-122"/>
                <a:ea typeface="微软雅黑" pitchFamily="34" charset="-122"/>
              </a:rPr>
              <a:t>Sugon Building, No. 36 Zhongguancun Software Park,</a:t>
            </a:r>
          </a:p>
          <a:p>
            <a:pPr>
              <a:lnSpc>
                <a:spcPct val="150000"/>
              </a:lnSpc>
            </a:pPr>
            <a:r>
              <a:rPr lang="en-US" altLang="zh-CN" sz="1100" spc="100" dirty="0">
                <a:solidFill>
                  <a:schemeClr val="bg1"/>
                </a:solidFill>
                <a:latin typeface="微软雅黑" pitchFamily="34" charset="-122"/>
                <a:ea typeface="微软雅黑" pitchFamily="34" charset="-122"/>
              </a:rPr>
              <a:t>No.8 Dongbeiwang West Road</a:t>
            </a:r>
          </a:p>
          <a:p>
            <a:pPr>
              <a:lnSpc>
                <a:spcPct val="150000"/>
              </a:lnSpc>
            </a:pPr>
            <a:r>
              <a:rPr lang="en-US" altLang="zh-CN" sz="1100" spc="100" dirty="0">
                <a:solidFill>
                  <a:schemeClr val="bg1"/>
                </a:solidFill>
                <a:latin typeface="微软雅黑" pitchFamily="34" charset="-122"/>
                <a:ea typeface="微软雅黑" pitchFamily="34" charset="-122"/>
              </a:rPr>
              <a:t>Haidian District, 100094, Beijing, P.R.China</a:t>
            </a:r>
          </a:p>
          <a:p>
            <a:pPr>
              <a:lnSpc>
                <a:spcPct val="150000"/>
              </a:lnSpc>
            </a:pPr>
            <a:endParaRPr lang="en-US" altLang="zh-CN" sz="1100" spc="100" dirty="0">
              <a:solidFill>
                <a:schemeClr val="bg1"/>
              </a:solidFill>
              <a:latin typeface="微软雅黑" pitchFamily="34" charset="-122"/>
              <a:ea typeface="微软雅黑" pitchFamily="34" charset="-122"/>
            </a:endParaRPr>
          </a:p>
          <a:p>
            <a:pPr>
              <a:lnSpc>
                <a:spcPct val="150000"/>
              </a:lnSpc>
            </a:pPr>
            <a:r>
              <a:rPr lang="en-US" altLang="zh-CN" sz="1100" b="1" spc="100" dirty="0">
                <a:solidFill>
                  <a:schemeClr val="bg1"/>
                </a:solidFill>
                <a:latin typeface="微软雅黑" pitchFamily="34" charset="-122"/>
                <a:ea typeface="微软雅黑" pitchFamily="34" charset="-122"/>
              </a:rPr>
              <a:t>TELEPHONE</a:t>
            </a:r>
            <a:r>
              <a:rPr lang="zh-CN" altLang="en-US" sz="1100" spc="100" dirty="0">
                <a:solidFill>
                  <a:schemeClr val="bg1"/>
                </a:solidFill>
              </a:rPr>
              <a:t>：</a:t>
            </a:r>
            <a:r>
              <a:rPr lang="en-US" altLang="zh-CN" sz="1100" spc="100" dirty="0">
                <a:solidFill>
                  <a:schemeClr val="bg1"/>
                </a:solidFill>
              </a:rPr>
              <a:t>86-10-56308000   </a:t>
            </a:r>
            <a:r>
              <a:rPr lang="en-US" altLang="zh-CN" sz="1100" b="1" spc="100" dirty="0">
                <a:solidFill>
                  <a:schemeClr val="bg1"/>
                </a:solidFill>
                <a:latin typeface="微软雅黑" pitchFamily="34" charset="-122"/>
                <a:ea typeface="微软雅黑" pitchFamily="34" charset="-122"/>
              </a:rPr>
              <a:t>Weibo</a:t>
            </a:r>
            <a:r>
              <a:rPr lang="zh-CN" altLang="en-US" sz="1100" spc="100" dirty="0">
                <a:solidFill>
                  <a:schemeClr val="bg1"/>
                </a:solidFill>
              </a:rPr>
              <a:t>：</a:t>
            </a:r>
            <a:r>
              <a:rPr lang="en-US" altLang="zh-CN" sz="1100" spc="100" dirty="0">
                <a:solidFill>
                  <a:schemeClr val="bg1"/>
                </a:solidFill>
              </a:rPr>
              <a:t>http://weibo.com/zksugon      </a:t>
            </a:r>
          </a:p>
          <a:p>
            <a:pPr>
              <a:lnSpc>
                <a:spcPct val="150000"/>
              </a:lnSpc>
            </a:pPr>
            <a:r>
              <a:rPr lang="en-US" altLang="zh-CN" sz="1100" b="1" spc="100" dirty="0">
                <a:solidFill>
                  <a:schemeClr val="bg1"/>
                </a:solidFill>
                <a:latin typeface="微软雅黑" pitchFamily="34" charset="-122"/>
                <a:ea typeface="微软雅黑" pitchFamily="34" charset="-122"/>
              </a:rPr>
              <a:t>WWW</a:t>
            </a:r>
            <a:r>
              <a:rPr lang="zh-CN" altLang="en-US" sz="1100" spc="100" dirty="0">
                <a:solidFill>
                  <a:schemeClr val="bg1"/>
                </a:solidFill>
              </a:rPr>
              <a:t>：</a:t>
            </a:r>
            <a:r>
              <a:rPr lang="en-US" altLang="zh-CN" sz="1100" spc="100" dirty="0">
                <a:solidFill>
                  <a:schemeClr val="bg1"/>
                </a:solidFill>
              </a:rPr>
              <a:t>http://</a:t>
            </a:r>
            <a:r>
              <a:rPr lang="en-US" altLang="zh-CN" sz="1100" spc="100" dirty="0" err="1">
                <a:solidFill>
                  <a:schemeClr val="bg1"/>
                </a:solidFill>
              </a:rPr>
              <a:t>www.sugon.com</a:t>
            </a:r>
            <a:endParaRPr lang="zh-CN" altLang="en-US" sz="1100" spc="100" dirty="0">
              <a:solidFill>
                <a:schemeClr val="bg1"/>
              </a:solidFill>
              <a:latin typeface="微软雅黑" pitchFamily="34" charset="-122"/>
              <a:ea typeface="微软雅黑" pitchFamily="34" charset="-122"/>
            </a:endParaRPr>
          </a:p>
        </p:txBody>
      </p:sp>
      <p:sp>
        <p:nvSpPr>
          <p:cNvPr id="4" name="TextBox 11"/>
          <p:cNvSpPr txBox="1"/>
          <p:nvPr userDrawn="1"/>
        </p:nvSpPr>
        <p:spPr>
          <a:xfrm>
            <a:off x="3403641" y="2547267"/>
            <a:ext cx="2497694" cy="1938865"/>
          </a:xfrm>
          <a:prstGeom prst="rect">
            <a:avLst/>
          </a:prstGeom>
          <a:noFill/>
        </p:spPr>
        <p:txBody>
          <a:bodyPr wrap="square" lIns="91296" tIns="45657" rIns="91296" bIns="45657" rtlCol="0">
            <a:spAutoFit/>
          </a:bodyPr>
          <a:lstStyle/>
          <a:p>
            <a:r>
              <a:rPr lang="en-US" altLang="zh-CN" sz="6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微软雅黑" panose="020B0503020204020204" pitchFamily="34" charset="-122"/>
                <a:ea typeface="微软雅黑" panose="020B0503020204020204" pitchFamily="34" charset="-122"/>
              </a:rPr>
              <a:t>THANKS</a:t>
            </a:r>
            <a:endParaRPr lang="zh-CN" altLang="en-US" sz="6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微软雅黑" panose="020B0503020204020204" pitchFamily="34" charset="-122"/>
              <a:ea typeface="微软雅黑" panose="020B0503020204020204" pitchFamily="34" charset="-122"/>
            </a:endParaRPr>
          </a:p>
        </p:txBody>
      </p:sp>
      <p:sp>
        <p:nvSpPr>
          <p:cNvPr id="6" name="矩形 5"/>
          <p:cNvSpPr/>
          <p:nvPr userDrawn="1"/>
        </p:nvSpPr>
        <p:spPr bwMode="auto">
          <a:xfrm>
            <a:off x="238812" y="137248"/>
            <a:ext cx="2822683" cy="2154232"/>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578" b="5578"/>
          <a:stretch/>
        </p:blipFill>
        <p:spPr bwMode="auto">
          <a:xfrm>
            <a:off x="6103524" y="2393415"/>
            <a:ext cx="2812771" cy="2154092"/>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985" t="7926" r="4985"/>
          <a:stretch/>
        </p:blipFill>
        <p:spPr bwMode="auto">
          <a:xfrm>
            <a:off x="251059" y="2406782"/>
            <a:ext cx="2810435" cy="214073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096" t="10577" r="5096" b="-385"/>
          <a:stretch/>
        </p:blipFill>
        <p:spPr bwMode="auto">
          <a:xfrm>
            <a:off x="3177948" y="150738"/>
            <a:ext cx="2799196" cy="21407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0" name="矩形 9"/>
          <p:cNvSpPr/>
          <p:nvPr userDrawn="1"/>
        </p:nvSpPr>
        <p:spPr>
          <a:xfrm>
            <a:off x="2285229" y="5866038"/>
            <a:ext cx="184375" cy="276872"/>
          </a:xfrm>
          <a:prstGeom prst="rect">
            <a:avLst/>
          </a:prstGeom>
        </p:spPr>
        <p:txBody>
          <a:bodyPr wrap="none" lIns="91296" tIns="45657" rIns="91296" bIns="45657">
            <a:spAutoFit/>
          </a:bodyPr>
          <a:lstStyle/>
          <a:p>
            <a:pPr algn="ctr"/>
            <a:endParaRPr lang="zh-CN" altLang="en-US" sz="1200" b="1" spc="100" dirty="0">
              <a:solidFill>
                <a:schemeClr val="bg1"/>
              </a:solidFill>
              <a:latin typeface="微软雅黑" pitchFamily="34" charset="-122"/>
              <a:ea typeface="微软雅黑" pitchFamily="34" charset="-122"/>
            </a:endParaRPr>
          </a:p>
        </p:txBody>
      </p:sp>
      <p:pic>
        <p:nvPicPr>
          <p:cNvPr id="11" name="Picture 2" descr="E:\2.2011换标\2011新VI\曙光VI系统-2011版\logo\计算决定未来字体.jpg"/>
          <p:cNvPicPr>
            <a:picLocks noChangeAspect="1" noChangeArrowheads="1"/>
          </p:cNvPicPr>
          <p:nvPr userDrawn="1"/>
        </p:nvPicPr>
        <p:blipFill>
          <a:blip r:embed="rId5" cstate="print"/>
          <a:srcRect/>
          <a:stretch>
            <a:fillRect/>
          </a:stretch>
        </p:blipFill>
        <p:spPr bwMode="auto">
          <a:xfrm>
            <a:off x="3639171" y="3914439"/>
            <a:ext cx="1876750" cy="504667"/>
          </a:xfrm>
          <a:prstGeom prst="rect">
            <a:avLst/>
          </a:prstGeom>
          <a:noFill/>
        </p:spPr>
      </p:pic>
      <p:sp>
        <p:nvSpPr>
          <p:cNvPr id="12" name="矩形 11"/>
          <p:cNvSpPr/>
          <p:nvPr userDrawn="1"/>
        </p:nvSpPr>
        <p:spPr bwMode="auto">
          <a:xfrm>
            <a:off x="6093612" y="143989"/>
            <a:ext cx="2822683" cy="2154232"/>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spTree>
    <p:extLst>
      <p:ext uri="{BB962C8B-B14F-4D97-AF65-F5344CB8AC3E}">
        <p14:creationId xmlns:p14="http://schemas.microsoft.com/office/powerpoint/2010/main" val="404218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139331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319453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237634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106156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286381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261223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43044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0F1AE0A-AD1B-294E-BD3B-276B37FCB5F3}" type="datetimeFigureOut">
              <a:rPr kumimoji="1" lang="zh-CN" altLang="en-US" smtClean="0"/>
              <a:t>15/11/11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42634219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1AE0A-AD1B-294E-BD3B-276B37FCB5F3}" type="datetimeFigureOut">
              <a:rPr kumimoji="1" lang="zh-CN" altLang="en-US" smtClean="0"/>
              <a:t>15/11/11</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6B802-4D98-044C-A415-26B35B7C2312}" type="slidenum">
              <a:rPr kumimoji="1" lang="zh-CN" altLang="en-US" smtClean="0"/>
              <a:t>‹#›</a:t>
            </a:fld>
            <a:endParaRPr kumimoji="1" lang="zh-CN" altLang="en-US"/>
          </a:p>
        </p:txBody>
      </p:sp>
    </p:spTree>
    <p:extLst>
      <p:ext uri="{BB962C8B-B14F-4D97-AF65-F5344CB8AC3E}">
        <p14:creationId xmlns:p14="http://schemas.microsoft.com/office/powerpoint/2010/main" val="110785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bin"/><Relationship Id="rId5" Type="http://schemas.openxmlformats.org/officeDocument/2006/relationships/image" Target="../media/image50.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bin"/><Relationship Id="rId5" Type="http://schemas.openxmlformats.org/officeDocument/2006/relationships/image" Target="../media/image57.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323528" y="2060848"/>
            <a:ext cx="8449241" cy="830997"/>
          </a:xfrm>
        </p:spPr>
        <p:txBody>
          <a:bodyPr>
            <a:normAutofit fontScale="77500" lnSpcReduction="20000"/>
          </a:bodyPr>
          <a:lstStyle/>
          <a:p>
            <a:r>
              <a:rPr lang="en-US" altLang="zh-CN" sz="4000" dirty="0" err="1" smtClean="0"/>
              <a:t>Sugon</a:t>
            </a:r>
            <a:r>
              <a:rPr lang="en-US" altLang="zh-CN" sz="4000" dirty="0" smtClean="0"/>
              <a:t> Disk System DS600-G20 </a:t>
            </a:r>
            <a:r>
              <a:rPr lang="en-US" altLang="zh-CN" sz="4000" dirty="0" smtClean="0">
                <a:ea typeface="宋体" panose="02010600030101010101" pitchFamily="2" charset="-122"/>
              </a:rPr>
              <a:t>Overview</a:t>
            </a:r>
            <a:r>
              <a:rPr lang="en-US" altLang="zh-CN" sz="4000" dirty="0" smtClean="0"/>
              <a:t> </a:t>
            </a:r>
            <a:endParaRPr lang="zh-CN" altLang="en-US" sz="4000" dirty="0"/>
          </a:p>
        </p:txBody>
      </p:sp>
      <p:sp>
        <p:nvSpPr>
          <p:cNvPr id="3" name="文本占位符 2"/>
          <p:cNvSpPr>
            <a:spLocks noGrp="1"/>
          </p:cNvSpPr>
          <p:nvPr>
            <p:ph type="body" sz="quarter" idx="12"/>
          </p:nvPr>
        </p:nvSpPr>
        <p:spPr>
          <a:xfrm>
            <a:off x="5073744" y="3861048"/>
            <a:ext cx="4070256" cy="1297284"/>
          </a:xfrm>
        </p:spPr>
        <p:txBody>
          <a:bodyPr/>
          <a:lstStyle/>
          <a:p>
            <a:r>
              <a:rPr lang="en-US" altLang="zh-CN" dirty="0" smtClean="0"/>
              <a:t>Storage Product Department</a:t>
            </a:r>
            <a:endParaRPr lang="zh-CN" altLang="en-US" dirty="0"/>
          </a:p>
        </p:txBody>
      </p:sp>
    </p:spTree>
    <p:extLst>
      <p:ext uri="{BB962C8B-B14F-4D97-AF65-F5344CB8AC3E}">
        <p14:creationId xmlns:p14="http://schemas.microsoft.com/office/powerpoint/2010/main" val="4274336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2301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TopologicalLink</a:t>
            </a:r>
            <a:endParaRPr lang="zh-CN" altLang="en-US" b="1">
              <a:solidFill>
                <a:srgbClr val="595959"/>
              </a:solidFill>
              <a:latin typeface="Times New Roman" charset="0"/>
              <a:ea typeface="微软雅黑" charset="0"/>
              <a:cs typeface="微软雅黑" charset="0"/>
            </a:endParaRPr>
          </a:p>
        </p:txBody>
      </p:sp>
      <p:pic>
        <p:nvPicPr>
          <p:cNvPr id="5" name="内容占位符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204913"/>
            <a:ext cx="4476750" cy="523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030287"/>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400" smtClean="0">
                <a:latin typeface="Times New Roman" charset="0"/>
                <a:ea typeface="微软雅黑" charset="0"/>
                <a:cs typeface="微软雅黑" charset="0"/>
              </a:rPr>
              <a:t>Boot of storage system</a:t>
            </a:r>
          </a:p>
          <a:p>
            <a:pPr lvl="1">
              <a:buFont typeface="Wingdings" charset="0"/>
              <a:buChar char="p"/>
            </a:pPr>
            <a:r>
              <a:rPr lang="en-US" altLang="zh-CN" sz="1400" smtClean="0">
                <a:latin typeface="Times New Roman" charset="0"/>
                <a:ea typeface="微软雅黑" charset="0"/>
                <a:cs typeface="微软雅黑" charset="0"/>
              </a:rPr>
              <a:t>Press the button on the front panel to start up, after the extension cabinet is connected, the main cabinet switch button to achieve the storage system of the switch machine.</a:t>
            </a:r>
          </a:p>
          <a:p>
            <a:pPr>
              <a:buFont typeface="Wingdings" charset="0"/>
              <a:buChar char="n"/>
            </a:pPr>
            <a:r>
              <a:rPr lang="en-US" altLang="zh-CN" sz="1400" smtClean="0">
                <a:latin typeface="Times New Roman" charset="0"/>
                <a:ea typeface="微软雅黑" charset="0"/>
                <a:cs typeface="微软雅黑" charset="0"/>
              </a:rPr>
              <a:t>Shutdown of storage system</a:t>
            </a:r>
          </a:p>
          <a:p>
            <a:pPr lvl="1">
              <a:buFont typeface="Wingdings" charset="0"/>
              <a:buChar char="p"/>
            </a:pPr>
            <a:r>
              <a:rPr lang="en-US" altLang="zh-CN" sz="1400" smtClean="0">
                <a:latin typeface="Times New Roman" charset="0"/>
                <a:ea typeface="微软雅黑" charset="0"/>
                <a:cs typeface="微软雅黑" charset="0"/>
              </a:rPr>
              <a:t>Shutdown requires a long press switch button 5s, after the red indicator lights, the system will automatically save the data off the storage system.</a:t>
            </a:r>
            <a:r>
              <a:rPr lang="zh-CN" altLang="en-US" sz="1400" smtClean="0">
                <a:latin typeface="Times New Roman" charset="0"/>
                <a:ea typeface="微软雅黑" charset="0"/>
                <a:cs typeface="微软雅黑" charset="0"/>
              </a:rPr>
              <a:t>。</a:t>
            </a:r>
            <a:endParaRPr lang="en-US" altLang="zh-CN" sz="1400" smtClean="0">
              <a:latin typeface="Times New Roman" charset="0"/>
              <a:ea typeface="微软雅黑" charset="0"/>
              <a:cs typeface="微软雅黑" charset="0"/>
            </a:endParaRPr>
          </a:p>
          <a:p>
            <a:pPr lvl="1">
              <a:buFont typeface="Wingdings" charset="0"/>
              <a:buChar char="p"/>
            </a:pPr>
            <a:r>
              <a:rPr lang="en-US" altLang="zh-CN" sz="1400" smtClean="0">
                <a:latin typeface="Times New Roman" charset="0"/>
                <a:ea typeface="微软雅黑" charset="0"/>
                <a:cs typeface="微软雅黑" charset="0"/>
              </a:rPr>
              <a:t>In the web management interface to close the storage</a:t>
            </a:r>
            <a:endParaRPr lang="zh-CN" altLang="en-US" sz="14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70231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Order of boot and shutdown</a:t>
            </a:r>
            <a:endParaRPr lang="zh-CN" altLang="en-US" b="1">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763" y="2992437"/>
            <a:ext cx="488632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5"/>
          <p:cNvSpPr>
            <a:spLocks noChangeArrowheads="1"/>
          </p:cNvSpPr>
          <p:nvPr/>
        </p:nvSpPr>
        <p:spPr bwMode="auto">
          <a:xfrm>
            <a:off x="4356100" y="3983037"/>
            <a:ext cx="1944688" cy="287338"/>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Switch Power</a:t>
            </a:r>
            <a:endParaRPr lang="zh-CN" altLang="en-US" sz="1400">
              <a:latin typeface="Times New Roman" charset="0"/>
              <a:cs typeface="Times New Roman" charset="0"/>
            </a:endParaRPr>
          </a:p>
        </p:txBody>
      </p:sp>
      <p:sp>
        <p:nvSpPr>
          <p:cNvPr id="8" name="矩形 6"/>
          <p:cNvSpPr>
            <a:spLocks noChangeArrowheads="1"/>
          </p:cNvSpPr>
          <p:nvPr/>
        </p:nvSpPr>
        <p:spPr bwMode="auto">
          <a:xfrm>
            <a:off x="4356100" y="4702175"/>
            <a:ext cx="1944688" cy="28892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Disk array host boot</a:t>
            </a:r>
            <a:endParaRPr lang="zh-CN" altLang="en-US" sz="1400">
              <a:latin typeface="Times New Roman" charset="0"/>
              <a:cs typeface="Times New Roman" charset="0"/>
            </a:endParaRPr>
          </a:p>
        </p:txBody>
      </p:sp>
      <p:sp>
        <p:nvSpPr>
          <p:cNvPr id="9" name="矩形 7"/>
          <p:cNvSpPr>
            <a:spLocks noChangeArrowheads="1"/>
          </p:cNvSpPr>
          <p:nvPr/>
        </p:nvSpPr>
        <p:spPr bwMode="auto">
          <a:xfrm>
            <a:off x="4356100" y="5278437"/>
            <a:ext cx="2016125" cy="50482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Network equipment, server boot</a:t>
            </a:r>
            <a:endParaRPr lang="zh-CN" altLang="en-US" sz="1400">
              <a:latin typeface="Times New Roman" charset="0"/>
              <a:cs typeface="Times New Roman" charset="0"/>
            </a:endParaRPr>
          </a:p>
        </p:txBody>
      </p:sp>
      <p:sp>
        <p:nvSpPr>
          <p:cNvPr id="10" name="矩形 8"/>
          <p:cNvSpPr>
            <a:spLocks noChangeArrowheads="1"/>
          </p:cNvSpPr>
          <p:nvPr/>
        </p:nvSpPr>
        <p:spPr bwMode="auto">
          <a:xfrm>
            <a:off x="4195763" y="5854700"/>
            <a:ext cx="1943100" cy="37782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Server boot is generally in the last.</a:t>
            </a:r>
            <a:endParaRPr lang="zh-CN" altLang="en-US" sz="1400">
              <a:latin typeface="Times New Roman" charset="0"/>
              <a:cs typeface="Times New Roman" charset="0"/>
            </a:endParaRPr>
          </a:p>
        </p:txBody>
      </p:sp>
      <p:sp>
        <p:nvSpPr>
          <p:cNvPr id="11" name="矩形 9"/>
          <p:cNvSpPr>
            <a:spLocks noChangeArrowheads="1"/>
          </p:cNvSpPr>
          <p:nvPr/>
        </p:nvSpPr>
        <p:spPr bwMode="auto">
          <a:xfrm>
            <a:off x="6875463" y="3983037"/>
            <a:ext cx="1960562" cy="35877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Stop I/O. empty cache</a:t>
            </a:r>
            <a:endParaRPr lang="zh-CN" altLang="en-US" sz="1400">
              <a:latin typeface="Times New Roman" charset="0"/>
              <a:cs typeface="Times New Roman" charset="0"/>
            </a:endParaRPr>
          </a:p>
        </p:txBody>
      </p:sp>
      <p:sp>
        <p:nvSpPr>
          <p:cNvPr id="12" name="矩形 10"/>
          <p:cNvSpPr>
            <a:spLocks noChangeArrowheads="1"/>
          </p:cNvSpPr>
          <p:nvPr/>
        </p:nvSpPr>
        <p:spPr bwMode="auto">
          <a:xfrm>
            <a:off x="6875463" y="4610100"/>
            <a:ext cx="1960562" cy="522287"/>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Turn off the server (after emptying Cache)</a:t>
            </a:r>
            <a:endParaRPr lang="zh-CN" altLang="en-US" sz="1400">
              <a:latin typeface="Times New Roman" charset="0"/>
              <a:cs typeface="Times New Roman" charset="0"/>
            </a:endParaRPr>
          </a:p>
        </p:txBody>
      </p:sp>
      <p:sp>
        <p:nvSpPr>
          <p:cNvPr id="13" name="矩形 11"/>
          <p:cNvSpPr>
            <a:spLocks noChangeArrowheads="1"/>
          </p:cNvSpPr>
          <p:nvPr/>
        </p:nvSpPr>
        <p:spPr bwMode="auto">
          <a:xfrm>
            <a:off x="6875463" y="5400675"/>
            <a:ext cx="2089150" cy="382587"/>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Times New Roman" charset="0"/>
                <a:cs typeface="Times New Roman" charset="0"/>
              </a:rPr>
              <a:t>Turn off the disk array host</a:t>
            </a:r>
            <a:endParaRPr lang="zh-CN" altLang="en-US" sz="1400">
              <a:latin typeface="Times New Roman" charset="0"/>
              <a:cs typeface="Times New Roman"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391" y="39698"/>
            <a:ext cx="7416945" cy="868361"/>
          </a:xfrm>
          <a:prstGeom prst="rect">
            <a:avLst/>
          </a:prstGeom>
          <a:noFill/>
          <a:ln w="9525" algn="ctr">
            <a:noFill/>
            <a:miter lim="800000"/>
            <a:headEnd/>
            <a:tailEnd/>
          </a:ln>
        </p:spPr>
        <p:txBody>
          <a:bodyPr lIns="95228" tIns="47613" rIns="95228" bIns="47613" anchor="ctr"/>
          <a:lstStyle/>
          <a:p>
            <a:pPr defTabSz="950198"/>
            <a:r>
              <a:rPr lang="en-US" altLang="zh-CN" sz="3200" b="1" dirty="0" smtClean="0">
                <a:solidFill>
                  <a:srgbClr val="990000"/>
                </a:solidFill>
                <a:latin typeface="微软雅黑" pitchFamily="34" charset="-122"/>
                <a:ea typeface="微软雅黑" pitchFamily="34" charset="-122"/>
              </a:rPr>
              <a:t>Contents</a:t>
            </a:r>
            <a:endParaRPr lang="zh-CN" altLang="en-US" sz="3200" b="1" dirty="0">
              <a:solidFill>
                <a:srgbClr val="990000"/>
              </a:solidFill>
              <a:latin typeface="微软雅黑" pitchFamily="34" charset="-122"/>
              <a:ea typeface="微软雅黑" pitchFamily="34" charset="-122"/>
            </a:endParaRPr>
          </a:p>
        </p:txBody>
      </p:sp>
      <p:grpSp>
        <p:nvGrpSpPr>
          <p:cNvPr id="82" name="Group 11"/>
          <p:cNvGrpSpPr>
            <a:grpSpLocks/>
          </p:cNvGrpSpPr>
          <p:nvPr/>
        </p:nvGrpSpPr>
        <p:grpSpPr bwMode="auto">
          <a:xfrm>
            <a:off x="1223973" y="1309831"/>
            <a:ext cx="6841255" cy="914400"/>
            <a:chOff x="0" y="0"/>
            <a:chExt cx="7287686" cy="685502"/>
          </a:xfrm>
        </p:grpSpPr>
        <p:sp>
          <p:nvSpPr>
            <p:cNvPr id="83" name="AutoShape 2"/>
            <p:cNvSpPr>
              <a:spLocks noChangeArrowheads="1"/>
            </p:cNvSpPr>
            <p:nvPr/>
          </p:nvSpPr>
          <p:spPr bwMode="auto">
            <a:xfrm>
              <a:off x="403359" y="64466"/>
              <a:ext cx="6884327" cy="621036"/>
            </a:xfrm>
            <a:prstGeom prst="roundRect">
              <a:avLst>
                <a:gd name="adj" fmla="val 10889"/>
              </a:avLst>
            </a:prstGeom>
            <a:solidFill>
              <a:schemeClr val="bg1">
                <a:lumMod val="50000"/>
              </a:schemeClr>
            </a:solidFill>
            <a:ln w="38100" cmpd="sng">
              <a:solidFill>
                <a:srgbClr val="FFFFFF"/>
              </a:solidFill>
              <a:bevel/>
              <a:headEnd/>
              <a:tailEnd/>
            </a:ln>
          </p:spPr>
          <p:txBody>
            <a:bodyPr wrap="none" anchor="ctr"/>
            <a:lstStyle/>
            <a:p>
              <a:endParaRPr lang="zh-CN" altLang="zh-CN" sz="240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4" name="AutoShape 6"/>
            <p:cNvSpPr>
              <a:spLocks noChangeArrowheads="1"/>
            </p:cNvSpPr>
            <p:nvPr/>
          </p:nvSpPr>
          <p:spPr bwMode="auto">
            <a:xfrm>
              <a:off x="0" y="0"/>
              <a:ext cx="619383" cy="561470"/>
            </a:xfrm>
            <a:prstGeom prst="roundRect">
              <a:avLst>
                <a:gd name="adj" fmla="val 11917"/>
              </a:avLst>
            </a:prstGeom>
            <a:solidFill>
              <a:schemeClr val="bg1">
                <a:lumMod val="65000"/>
              </a:schemeClr>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1</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5" name="TextBox 3"/>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Overview</a:t>
              </a:r>
            </a:p>
          </p:txBody>
        </p:sp>
      </p:grpSp>
      <p:grpSp>
        <p:nvGrpSpPr>
          <p:cNvPr id="86" name="Group 15"/>
          <p:cNvGrpSpPr>
            <a:grpSpLocks/>
          </p:cNvGrpSpPr>
          <p:nvPr/>
        </p:nvGrpSpPr>
        <p:grpSpPr bwMode="auto">
          <a:xfrm>
            <a:off x="1223973" y="2543847"/>
            <a:ext cx="6850780" cy="914400"/>
            <a:chOff x="0" y="0"/>
            <a:chExt cx="7297832" cy="685502"/>
          </a:xfrm>
        </p:grpSpPr>
        <p:sp>
          <p:nvSpPr>
            <p:cNvPr id="87" name="AutoShape 2"/>
            <p:cNvSpPr>
              <a:spLocks noChangeArrowheads="1"/>
            </p:cNvSpPr>
            <p:nvPr/>
          </p:nvSpPr>
          <p:spPr bwMode="auto">
            <a:xfrm>
              <a:off x="403359" y="64466"/>
              <a:ext cx="6884327" cy="621036"/>
            </a:xfrm>
            <a:prstGeom prst="roundRect">
              <a:avLst>
                <a:gd name="adj" fmla="val 10889"/>
              </a:avLst>
            </a:prstGeom>
            <a:solidFill>
              <a:schemeClr val="accent2">
                <a:lumMod val="75000"/>
              </a:schemeClr>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8" name="AutoShape 6"/>
            <p:cNvSpPr>
              <a:spLocks noChangeArrowheads="1"/>
            </p:cNvSpPr>
            <p:nvPr/>
          </p:nvSpPr>
          <p:spPr bwMode="auto">
            <a:xfrm>
              <a:off x="0" y="0"/>
              <a:ext cx="619383" cy="561470"/>
            </a:xfrm>
            <a:prstGeom prst="roundRect">
              <a:avLst>
                <a:gd name="adj" fmla="val 11917"/>
              </a:avLst>
            </a:prstGeom>
            <a:solidFill>
              <a:srgbClr val="FF0000"/>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2</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9" name="TextBox 127"/>
            <p:cNvSpPr>
              <a:spLocks noChangeArrowheads="1"/>
            </p:cNvSpPr>
            <p:nvPr/>
          </p:nvSpPr>
          <p:spPr bwMode="auto">
            <a:xfrm>
              <a:off x="640664" y="141930"/>
              <a:ext cx="6657168"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Administration Configuration </a:t>
              </a:r>
            </a:p>
          </p:txBody>
        </p:sp>
      </p:grpSp>
      <p:grpSp>
        <p:nvGrpSpPr>
          <p:cNvPr id="11" name="Group 15"/>
          <p:cNvGrpSpPr>
            <a:grpSpLocks/>
          </p:cNvGrpSpPr>
          <p:nvPr/>
        </p:nvGrpSpPr>
        <p:grpSpPr bwMode="auto">
          <a:xfrm>
            <a:off x="1233498" y="3807217"/>
            <a:ext cx="6841255" cy="914400"/>
            <a:chOff x="0" y="0"/>
            <a:chExt cx="7287686" cy="685502"/>
          </a:xfrm>
        </p:grpSpPr>
        <p:sp>
          <p:nvSpPr>
            <p:cNvPr id="12"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3"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3</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4"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Maintenance </a:t>
              </a:r>
            </a:p>
          </p:txBody>
        </p:sp>
      </p:grpSp>
      <p:grpSp>
        <p:nvGrpSpPr>
          <p:cNvPr id="15" name="Group 15"/>
          <p:cNvGrpSpPr>
            <a:grpSpLocks/>
          </p:cNvGrpSpPr>
          <p:nvPr/>
        </p:nvGrpSpPr>
        <p:grpSpPr bwMode="auto">
          <a:xfrm>
            <a:off x="1233498" y="5083847"/>
            <a:ext cx="6841255" cy="914400"/>
            <a:chOff x="0" y="0"/>
            <a:chExt cx="7287686" cy="685502"/>
          </a:xfrm>
        </p:grpSpPr>
        <p:sp>
          <p:nvSpPr>
            <p:cNvPr id="16"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7"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4</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8"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FAQ</a:t>
              </a:r>
            </a:p>
          </p:txBody>
        </p:sp>
      </p:grpSp>
    </p:spTree>
    <p:extLst>
      <p:ext uri="{BB962C8B-B14F-4D97-AF65-F5344CB8AC3E}">
        <p14:creationId xmlns:p14="http://schemas.microsoft.com/office/powerpoint/2010/main" val="334761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600" smtClean="0">
                <a:latin typeface="Times New Roman" charset="0"/>
                <a:ea typeface="微软雅黑" charset="0"/>
                <a:cs typeface="微软雅黑" charset="0"/>
              </a:rPr>
              <a:t>Web management interface</a:t>
            </a:r>
          </a:p>
          <a:p>
            <a:pPr lvl="1">
              <a:buFont typeface="Wingdings" charset="0"/>
              <a:buChar char="p"/>
            </a:pPr>
            <a:r>
              <a:rPr lang="en-US" altLang="zh-CN" sz="1600" smtClean="0">
                <a:latin typeface="Times New Roman" charset="0"/>
                <a:ea typeface="微软雅黑" charset="0"/>
                <a:cs typeface="微软雅黑" charset="0"/>
              </a:rPr>
              <a:t>Browser access</a:t>
            </a:r>
          </a:p>
          <a:p>
            <a:pPr lvl="1">
              <a:buFont typeface="Wingdings" charset="0"/>
              <a:buChar char="p"/>
            </a:pPr>
            <a:r>
              <a:rPr lang="en-US" altLang="zh-CN" sz="1600" smtClean="0">
                <a:latin typeface="Times New Roman" charset="0"/>
                <a:ea typeface="微软雅黑" charset="0"/>
                <a:cs typeface="微软雅黑" charset="0"/>
              </a:rPr>
              <a:t>Default management IP 10.0.0.1</a:t>
            </a:r>
          </a:p>
          <a:p>
            <a:pPr>
              <a:buFont typeface="Wingdings" charset="0"/>
              <a:buChar char="n"/>
            </a:pPr>
            <a:r>
              <a:rPr lang="en-US" altLang="zh-CN" sz="1600" smtClean="0">
                <a:latin typeface="Times New Roman" charset="0"/>
                <a:ea typeface="微软雅黑" charset="0"/>
                <a:cs typeface="微软雅黑" charset="0"/>
              </a:rPr>
              <a:t>CLI command line interface</a:t>
            </a:r>
          </a:p>
          <a:p>
            <a:pPr lvl="1">
              <a:buFont typeface="Wingdings" charset="0"/>
              <a:buChar char="p"/>
            </a:pPr>
            <a:r>
              <a:rPr lang="en-US" altLang="zh-CN" sz="1600" smtClean="0">
                <a:latin typeface="Times New Roman" charset="0"/>
                <a:ea typeface="微软雅黑" charset="0"/>
                <a:cs typeface="微软雅黑" charset="0"/>
              </a:rPr>
              <a:t>Serial port, Telnet, SSH access</a:t>
            </a:r>
          </a:p>
          <a:p>
            <a:pPr>
              <a:buFont typeface="Wingdings" charset="0"/>
              <a:buChar char="n"/>
            </a:pPr>
            <a:r>
              <a:rPr lang="en-US" altLang="zh-CN" sz="1600" smtClean="0">
                <a:latin typeface="Times New Roman" charset="0"/>
                <a:ea typeface="微软雅黑" charset="0"/>
                <a:cs typeface="微软雅黑" charset="0"/>
              </a:rPr>
              <a:t>CLU command tool</a:t>
            </a:r>
          </a:p>
          <a:p>
            <a:pPr lvl="1">
              <a:buFont typeface="Wingdings" charset="0"/>
              <a:buChar char="p"/>
            </a:pPr>
            <a:r>
              <a:rPr lang="en-US" altLang="zh-CN" sz="1600" smtClean="0">
                <a:latin typeface="Times New Roman" charset="0"/>
                <a:ea typeface="微软雅黑" charset="0"/>
                <a:cs typeface="微软雅黑" charset="0"/>
              </a:rPr>
              <a:t>Serial port, Telnet, SSH access</a:t>
            </a:r>
            <a:endParaRPr lang="zh-CN" altLang="en-US" sz="16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52400"/>
            <a:ext cx="7456488"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DS600-G20</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management software</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121150"/>
            <a:ext cx="48768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938" y="3694113"/>
            <a:ext cx="4310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963" y="1341438"/>
            <a:ext cx="42481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800" smtClean="0">
                <a:latin typeface="Times New Roman" charset="0"/>
                <a:ea typeface="微软雅黑" charset="0"/>
                <a:cs typeface="微软雅黑" charset="0"/>
              </a:rPr>
              <a:t>Serial type RJ11-DB9</a:t>
            </a:r>
          </a:p>
          <a:p>
            <a:pPr>
              <a:buFont typeface="Wingdings" charset="0"/>
              <a:buChar char="n"/>
            </a:pPr>
            <a:r>
              <a:rPr lang="en-US" altLang="zh-CN" sz="1800" smtClean="0">
                <a:latin typeface="Times New Roman" charset="0"/>
                <a:ea typeface="微软雅黑" charset="0"/>
                <a:cs typeface="微软雅黑" charset="0"/>
              </a:rPr>
              <a:t>Serial port parameter</a:t>
            </a:r>
          </a:p>
          <a:p>
            <a:pPr lvl="1">
              <a:buFont typeface="Wingdings" charset="0"/>
              <a:buChar char="p"/>
            </a:pPr>
            <a:r>
              <a:rPr lang="en-US" altLang="zh-CN" sz="1800" smtClean="0">
                <a:latin typeface="Times New Roman" charset="0"/>
                <a:ea typeface="微软雅黑" charset="0"/>
                <a:cs typeface="微软雅黑" charset="0"/>
              </a:rPr>
              <a:t>Baud rate </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115200</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Data bits </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8</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Stop bit </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1</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Parity check: no</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Flow control: no</a:t>
            </a:r>
            <a:endParaRPr lang="zh-CN" altLang="en-US" sz="1800" smtClean="0">
              <a:latin typeface="Times New Roman" charset="0"/>
              <a:ea typeface="微软雅黑" charset="0"/>
              <a:cs typeface="微软雅黑" charset="0"/>
            </a:endParaRPr>
          </a:p>
          <a:p>
            <a:pPr>
              <a:buFont typeface="Wingdings" charset="0"/>
              <a:buChar char="n"/>
            </a:pPr>
            <a:r>
              <a:rPr lang="en-US" altLang="zh-CN" sz="1800" smtClean="0">
                <a:latin typeface="Times New Roman" charset="0"/>
                <a:ea typeface="微软雅黑" charset="0"/>
                <a:cs typeface="微软雅黑" charset="0"/>
              </a:rPr>
              <a:t>Username :administrator</a:t>
            </a:r>
          </a:p>
          <a:p>
            <a:pPr>
              <a:buFont typeface="Wingdings" charset="0"/>
              <a:buChar char="n"/>
            </a:pPr>
            <a:r>
              <a:rPr lang="en-US" altLang="zh-CN" sz="1800" smtClean="0">
                <a:latin typeface="Times New Roman" charset="0"/>
                <a:ea typeface="微软雅黑" charset="0"/>
                <a:cs typeface="微软雅黑" charset="0"/>
              </a:rPr>
              <a:t>Password :password</a:t>
            </a:r>
          </a:p>
          <a:p>
            <a:pPr>
              <a:buFont typeface="Wingdings" charset="0"/>
              <a:buChar char="n"/>
            </a:pPr>
            <a:r>
              <a:rPr lang="en-US" altLang="zh-CN" sz="1800" smtClean="0">
                <a:latin typeface="Times New Roman" charset="0"/>
                <a:ea typeface="微软雅黑" charset="0"/>
                <a:cs typeface="微软雅黑" charset="0"/>
              </a:rPr>
              <a:t>Common operations</a:t>
            </a:r>
          </a:p>
          <a:p>
            <a:pPr lvl="1">
              <a:buFont typeface="Wingdings" charset="0"/>
              <a:buChar char="p"/>
            </a:pPr>
            <a:r>
              <a:rPr lang="en-US" altLang="zh-CN" sz="1800" smtClean="0">
                <a:latin typeface="Times New Roman" charset="0"/>
                <a:ea typeface="微软雅黑" charset="0"/>
                <a:cs typeface="微软雅黑" charset="0"/>
              </a:rPr>
              <a:t>View / modify management IP</a:t>
            </a:r>
            <a:endParaRPr lang="en-US" altLang="zh-CN" sz="18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524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Serial Login</a:t>
            </a:r>
            <a:endParaRPr lang="zh-CN" altLang="en-US" b="1" dirty="0">
              <a:solidFill>
                <a:srgbClr val="595959"/>
              </a:solidFill>
              <a:latin typeface="Times New Roman" charset="0"/>
              <a:ea typeface="微软雅黑" charset="0"/>
              <a:cs typeface="微软雅黑"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268413"/>
            <a:ext cx="48958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5"/>
          <p:cNvSpPr>
            <a:spLocks noChangeArrowheads="1"/>
          </p:cNvSpPr>
          <p:nvPr/>
        </p:nvSpPr>
        <p:spPr bwMode="auto">
          <a:xfrm>
            <a:off x="6084888" y="2997200"/>
            <a:ext cx="1655762" cy="287338"/>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a:latin typeface="Times New Roman" charset="0"/>
                <a:cs typeface="Times New Roman" charset="0"/>
              </a:rPr>
              <a:t>Enter menu</a:t>
            </a:r>
            <a:endParaRPr lang="zh-CN" altLang="en-US">
              <a:latin typeface="Times New Roman" charset="0"/>
              <a:cs typeface="Times New Roman" charset="0"/>
            </a:endParaRPr>
          </a:p>
        </p:txBody>
      </p:sp>
      <p:sp>
        <p:nvSpPr>
          <p:cNvPr id="8" name="矩形 6"/>
          <p:cNvSpPr>
            <a:spLocks noChangeArrowheads="1"/>
          </p:cNvSpPr>
          <p:nvPr/>
        </p:nvSpPr>
        <p:spPr bwMode="auto">
          <a:xfrm>
            <a:off x="7291388" y="3824288"/>
            <a:ext cx="1763712" cy="72072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a:latin typeface="Times New Roman" charset="0"/>
                <a:cs typeface="Times New Roman" charset="0"/>
              </a:rPr>
              <a:t>Management IP settings</a:t>
            </a:r>
            <a:endParaRPr lang="zh-CN" altLang="en-US">
              <a:latin typeface="Times New Roman" charset="0"/>
              <a:cs typeface="Times New Roman"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152400"/>
            <a:ext cx="7312025"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Web management software</a:t>
            </a:r>
            <a:endParaRPr lang="zh-CN" altLang="en-US" b="1" dirty="0">
              <a:solidFill>
                <a:srgbClr val="595959"/>
              </a:solidFill>
              <a:latin typeface="Times New Roman" charset="0"/>
              <a:ea typeface="微软雅黑" charset="0"/>
              <a:cs typeface="微软雅黑" charset="0"/>
            </a:endParaRPr>
          </a:p>
        </p:txBody>
      </p:sp>
      <p:sp>
        <p:nvSpPr>
          <p:cNvPr id="5" name="Content Placeholder 2"/>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charset="0"/>
              <a:buChar char="n"/>
            </a:pPr>
            <a:r>
              <a:rPr lang="en-US" altLang="zh-CN" sz="1400" smtClean="0">
                <a:latin typeface="Times New Roman" charset="0"/>
                <a:ea typeface="微软雅黑" charset="0"/>
                <a:cs typeface="微软雅黑" charset="0"/>
              </a:rPr>
              <a:t>Based on WEB management tool, compatible with mainstream browser</a:t>
            </a:r>
          </a:p>
          <a:p>
            <a:pPr>
              <a:lnSpc>
                <a:spcPct val="150000"/>
              </a:lnSpc>
              <a:buFont typeface="Wingdings" charset="0"/>
              <a:buChar char="n"/>
            </a:pPr>
            <a:r>
              <a:rPr lang="en-US" altLang="zh-CN" sz="1400" smtClean="0">
                <a:latin typeface="Times New Roman" charset="0"/>
                <a:ea typeface="微软雅黑" charset="0"/>
                <a:cs typeface="微软雅黑" charset="0"/>
              </a:rPr>
              <a:t>Chinese management configuration interface</a:t>
            </a:r>
          </a:p>
          <a:p>
            <a:pPr>
              <a:lnSpc>
                <a:spcPct val="150000"/>
              </a:lnSpc>
              <a:buFont typeface="Wingdings" charset="0"/>
              <a:buChar char="n"/>
            </a:pPr>
            <a:r>
              <a:rPr lang="en-US" altLang="zh-CN" sz="1400" smtClean="0">
                <a:latin typeface="Times New Roman" charset="0"/>
                <a:ea typeface="微软雅黑" charset="0"/>
                <a:cs typeface="微软雅黑" charset="0"/>
              </a:rPr>
              <a:t>Full graphical interface</a:t>
            </a:r>
          </a:p>
          <a:p>
            <a:pPr>
              <a:lnSpc>
                <a:spcPct val="150000"/>
              </a:lnSpc>
              <a:buFont typeface="Wingdings" charset="0"/>
              <a:buChar char="n"/>
            </a:pPr>
            <a:r>
              <a:rPr lang="en-US" altLang="zh-CN" sz="1400" smtClean="0">
                <a:latin typeface="Times New Roman" charset="0"/>
                <a:ea typeface="微软雅黑" charset="0"/>
                <a:cs typeface="微软雅黑" charset="0"/>
              </a:rPr>
              <a:t>The use of a built-in efficiency, performance monitoring management center</a:t>
            </a:r>
          </a:p>
          <a:p>
            <a:pPr>
              <a:lnSpc>
                <a:spcPct val="150000"/>
              </a:lnSpc>
              <a:buFont typeface="Wingdings" charset="0"/>
              <a:buChar char="n"/>
            </a:pPr>
            <a:r>
              <a:rPr lang="en-US" altLang="zh-CN" sz="1400" smtClean="0">
                <a:latin typeface="Times New Roman" charset="0"/>
                <a:ea typeface="微软雅黑" charset="0"/>
                <a:cs typeface="微软雅黑" charset="0"/>
              </a:rPr>
              <a:t>The default IP address </a:t>
            </a:r>
            <a:r>
              <a:rPr lang="zh-CN" altLang="en-US" sz="1400" smtClean="0">
                <a:latin typeface="Times New Roman" charset="0"/>
                <a:ea typeface="微软雅黑" charset="0"/>
                <a:cs typeface="微软雅黑" charset="0"/>
              </a:rPr>
              <a:t>：</a:t>
            </a:r>
            <a:r>
              <a:rPr lang="en-US" altLang="zh-CN" sz="1400" smtClean="0">
                <a:latin typeface="Times New Roman" charset="0"/>
                <a:ea typeface="微软雅黑" charset="0"/>
                <a:cs typeface="微软雅黑" charset="0"/>
              </a:rPr>
              <a:t>10.0.0.1</a:t>
            </a:r>
          </a:p>
          <a:p>
            <a:pPr>
              <a:lnSpc>
                <a:spcPct val="150000"/>
              </a:lnSpc>
              <a:buFont typeface="Wingdings" charset="0"/>
              <a:buChar char="n"/>
            </a:pPr>
            <a:r>
              <a:rPr lang="en-US" altLang="zh-CN" sz="1400" smtClean="0">
                <a:latin typeface="Times New Roman" charset="0"/>
                <a:ea typeface="微软雅黑" charset="0"/>
                <a:cs typeface="微软雅黑" charset="0"/>
              </a:rPr>
              <a:t>Username </a:t>
            </a:r>
            <a:r>
              <a:rPr lang="zh-CN" altLang="en-US" sz="1400" smtClean="0">
                <a:latin typeface="Times New Roman" charset="0"/>
                <a:ea typeface="微软雅黑" charset="0"/>
                <a:cs typeface="微软雅黑" charset="0"/>
              </a:rPr>
              <a:t>：</a:t>
            </a:r>
            <a:r>
              <a:rPr lang="en-US" altLang="zh-CN" sz="1400" smtClean="0">
                <a:latin typeface="Times New Roman" charset="0"/>
                <a:ea typeface="微软雅黑" charset="0"/>
                <a:cs typeface="微软雅黑" charset="0"/>
              </a:rPr>
              <a:t>administrator</a:t>
            </a:r>
          </a:p>
          <a:p>
            <a:pPr>
              <a:lnSpc>
                <a:spcPct val="150000"/>
              </a:lnSpc>
              <a:buFont typeface="Wingdings" charset="0"/>
              <a:buChar char="n"/>
            </a:pPr>
            <a:r>
              <a:rPr lang="en-US" altLang="zh-CN" sz="1400" smtClean="0">
                <a:latin typeface="Times New Roman" charset="0"/>
                <a:ea typeface="微软雅黑" charset="0"/>
                <a:cs typeface="微软雅黑" charset="0"/>
              </a:rPr>
              <a:t>Password</a:t>
            </a:r>
            <a:r>
              <a:rPr lang="zh-CN" altLang="en-US" sz="1400" smtClean="0">
                <a:latin typeface="Times New Roman" charset="0"/>
                <a:ea typeface="微软雅黑" charset="0"/>
                <a:cs typeface="微软雅黑" charset="0"/>
              </a:rPr>
              <a:t>：</a:t>
            </a:r>
            <a:r>
              <a:rPr lang="en-US" altLang="zh-CN" sz="1400" smtClean="0">
                <a:latin typeface="Times New Roman" charset="0"/>
                <a:ea typeface="微软雅黑" charset="0"/>
                <a:cs typeface="微软雅黑" charset="0"/>
              </a:rPr>
              <a:t>password</a:t>
            </a:r>
          </a:p>
          <a:p>
            <a:pPr>
              <a:lnSpc>
                <a:spcPct val="150000"/>
              </a:lnSpc>
              <a:buFont typeface="Wingdings" charset="0"/>
              <a:buChar char="n"/>
            </a:pPr>
            <a:endParaRPr lang="en-US" altLang="zh-CN" sz="2000" smtClean="0">
              <a:latin typeface="Times New Roman" charset="0"/>
              <a:ea typeface="微软雅黑" charset="0"/>
              <a:cs typeface="微软雅黑" charset="0"/>
            </a:endParaRPr>
          </a:p>
          <a:p>
            <a:pPr>
              <a:lnSpc>
                <a:spcPct val="150000"/>
              </a:lnSpc>
              <a:buFont typeface="Wingdings" charset="0"/>
              <a:buChar char="n"/>
            </a:pPr>
            <a:endParaRPr lang="en-US" altLang="zh-CN" sz="2000" smtClean="0">
              <a:latin typeface="Times New Roman" charset="0"/>
              <a:ea typeface="微软雅黑" charset="0"/>
              <a:cs typeface="微软雅黑" charset="0"/>
            </a:endParaRPr>
          </a:p>
          <a:p>
            <a:pPr>
              <a:lnSpc>
                <a:spcPct val="150000"/>
              </a:lnSpc>
              <a:buFont typeface="Wingdings" charset="0"/>
              <a:buChar char="n"/>
            </a:pPr>
            <a:endParaRPr lang="en-US" altLang="zh-CN" sz="2000" dirty="0">
              <a:latin typeface="Times New Roman" charset="0"/>
              <a:ea typeface="微软雅黑" charset="0"/>
              <a:cs typeface="微软雅黑" charset="0"/>
            </a:endParaRPr>
          </a:p>
        </p:txBody>
      </p:sp>
      <p:pic>
        <p:nvPicPr>
          <p:cNvPr id="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5157788"/>
            <a:ext cx="292893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357563"/>
            <a:ext cx="291623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0" y="230188"/>
            <a:ext cx="788511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sz="2800" b="1" dirty="0" smtClean="0">
                <a:solidFill>
                  <a:srgbClr val="595959"/>
                </a:solidFill>
                <a:latin typeface="Times New Roman" charset="0"/>
                <a:ea typeface="微软雅黑" charset="0"/>
                <a:cs typeface="微软雅黑" charset="0"/>
              </a:rPr>
              <a:t>Web management software main interface</a:t>
            </a:r>
            <a:endParaRPr lang="zh-CN" altLang="en-US" sz="2800" b="1" dirty="0">
              <a:solidFill>
                <a:srgbClr val="595959"/>
              </a:solidFill>
              <a:latin typeface="Times New Roman" charset="0"/>
              <a:ea typeface="微软雅黑" charset="0"/>
              <a:cs typeface="微软雅黑" charset="0"/>
            </a:endParaRPr>
          </a:p>
        </p:txBody>
      </p:sp>
      <p:pic>
        <p:nvPicPr>
          <p:cNvPr id="5" name="内容占位符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8207375" cy="4967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Group 2"/>
          <p:cNvGraphicFramePr>
            <a:graphicFrameLocks/>
          </p:cNvGraphicFramePr>
          <p:nvPr/>
        </p:nvGraphicFramePr>
        <p:xfrm>
          <a:off x="0" y="1341438"/>
          <a:ext cx="9144000" cy="4919664"/>
        </p:xfrm>
        <a:graphic>
          <a:graphicData uri="http://schemas.openxmlformats.org/drawingml/2006/table">
            <a:tbl>
              <a:tblPr/>
              <a:tblGrid>
                <a:gridCol w="1160463"/>
                <a:gridCol w="2017712"/>
                <a:gridCol w="5965825"/>
              </a:tblGrid>
              <a:tr h="293688">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000" b="1" i="0" u="none" strike="noStrike" cap="none" normalizeH="0" baseline="0">
                          <a:ln>
                            <a:noFill/>
                          </a:ln>
                          <a:solidFill>
                            <a:srgbClr val="FFFFFF"/>
                          </a:solidFill>
                          <a:effectLst/>
                          <a:latin typeface="Times New Roman" charset="0"/>
                          <a:ea typeface="宋体" charset="0"/>
                          <a:cs typeface="Times New Roman" charset="0"/>
                        </a:rPr>
                        <a:t>Serial number</a:t>
                      </a:r>
                      <a:r>
                        <a:rPr kumimoji="0" lang="en-US" altLang="zh-CN" sz="1500" b="1" i="0" u="none" strike="noStrike" cap="none" normalizeH="0" baseline="0">
                          <a:ln>
                            <a:noFill/>
                          </a:ln>
                          <a:solidFill>
                            <a:srgbClr val="FFFFFF"/>
                          </a:solidFill>
                          <a:effectLst/>
                          <a:latin typeface="Times New Roman" charset="0"/>
                          <a:ea typeface="宋体" charset="0"/>
                          <a:cs typeface="Times New Roman" charset="0"/>
                        </a:rPr>
                        <a:t> </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1" i="0" u="none" strike="noStrike" cap="none" normalizeH="0" baseline="0">
                          <a:ln>
                            <a:noFill/>
                          </a:ln>
                          <a:solidFill>
                            <a:srgbClr val="FFFFFF"/>
                          </a:solidFill>
                          <a:effectLst/>
                          <a:latin typeface="Times New Roman" charset="0"/>
                          <a:ea typeface="宋体" charset="0"/>
                          <a:cs typeface="Times New Roman" charset="0"/>
                        </a:rPr>
                        <a:t>Name</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1" i="0" u="none" strike="noStrike" cap="none" normalizeH="0" baseline="0">
                          <a:ln>
                            <a:noFill/>
                          </a:ln>
                          <a:solidFill>
                            <a:srgbClr val="FFFFFF"/>
                          </a:solidFill>
                          <a:effectLst/>
                          <a:latin typeface="Times New Roman" charset="0"/>
                          <a:ea typeface="宋体" charset="0"/>
                          <a:cs typeface="Times New Roman" charset="0"/>
                        </a:rPr>
                        <a:t>Introductions</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293688">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zh-CN" altLang="en-US" sz="1500" b="1" i="0" u="none" strike="noStrike" cap="none" normalizeH="0" baseline="0">
                          <a:ln>
                            <a:noFill/>
                          </a:ln>
                          <a:solidFill>
                            <a:srgbClr val="FFFFFF"/>
                          </a:solidFill>
                          <a:effectLst/>
                          <a:latin typeface="Times New Roman" charset="0"/>
                          <a:ea typeface="宋体" charset="0"/>
                          <a:cs typeface="Times New Roman" charset="0"/>
                        </a:rPr>
                        <a:t>①</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Login status display</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Display the current IP address and the logged in user</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1428749">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zh-CN" altLang="en-US" sz="1500" b="1" i="0" u="none" strike="noStrike" cap="none" normalizeH="0" baseline="0">
                          <a:ln>
                            <a:noFill/>
                          </a:ln>
                          <a:solidFill>
                            <a:srgbClr val="FFFFFF"/>
                          </a:solidFill>
                          <a:effectLst/>
                          <a:latin typeface="Times New Roman" charset="0"/>
                          <a:ea typeface="宋体" charset="0"/>
                          <a:cs typeface="Times New Roman" charset="0"/>
                        </a:rPr>
                        <a:t>②</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Main function selection</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Management software system, NAS two part feature set, [System] is mainly to provide a block device (DAS, SAN) disk array configuration and management capabilities overall monitoring [NAS] provides NAS management feature set, through button to switch to different functional configuration area .</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117475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zh-CN" altLang="en-US" sz="1500" b="1" i="0" u="none" strike="noStrike" cap="none" normalizeH="0" baseline="0">
                          <a:ln>
                            <a:noFill/>
                          </a:ln>
                          <a:solidFill>
                            <a:srgbClr val="FFFFFF"/>
                          </a:solidFill>
                          <a:effectLst/>
                          <a:latin typeface="Times New Roman" charset="0"/>
                          <a:ea typeface="宋体" charset="0"/>
                          <a:cs typeface="Times New Roman" charset="0"/>
                        </a:rPr>
                        <a:t>③</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Navigation bar</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[System] and [NAS] interface, each containing a number of configuration modules. [System] screen contains the [Dashboard], [Device], [Storage], [Administration] module; [NAS] interface contains [Dashboard], [File System], [Account], [Misc] module</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5715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zh-CN" altLang="en-US" sz="1500" b="1" i="0" u="none" strike="noStrike" cap="none" normalizeH="0" baseline="0">
                          <a:ln>
                            <a:noFill/>
                          </a:ln>
                          <a:solidFill>
                            <a:srgbClr val="FFFFFF"/>
                          </a:solidFill>
                          <a:effectLst/>
                          <a:latin typeface="Times New Roman" charset="0"/>
                          <a:ea typeface="宋体" charset="0"/>
                          <a:cs typeface="Times New Roman" charset="0"/>
                        </a:rPr>
                        <a:t>④</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Display and configuration area</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Display detailed information about navigation bar of each module, and provide configuration capabilities</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585788">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zh-CN" altLang="en-US" sz="1500" b="1" i="0" u="none" strike="noStrike" cap="none" normalizeH="0" baseline="0">
                          <a:ln>
                            <a:noFill/>
                          </a:ln>
                          <a:solidFill>
                            <a:srgbClr val="FFFFFF"/>
                          </a:solidFill>
                          <a:effectLst/>
                          <a:latin typeface="Times New Roman" charset="0"/>
                          <a:ea typeface="宋体" charset="0"/>
                          <a:cs typeface="Times New Roman" charset="0"/>
                        </a:rPr>
                        <a:t>⑤</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Service &amp; Help</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Including [Save Service Report], [Help], [Contac Us], [About], [Logout] button, etc.</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5715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zh-CN" altLang="en-US" sz="1500" b="1" i="0" u="none" strike="noStrike" cap="none" normalizeH="0" baseline="0">
                          <a:ln>
                            <a:noFill/>
                          </a:ln>
                          <a:solidFill>
                            <a:srgbClr val="FFFFFF"/>
                          </a:solidFill>
                          <a:effectLst/>
                          <a:latin typeface="Times New Roman" charset="0"/>
                          <a:ea typeface="宋体" charset="0"/>
                          <a:cs typeface="Times New Roman" charset="0"/>
                        </a:rPr>
                        <a:t>⑥</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Discovery</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500" b="0" i="0" u="none" strike="noStrike" cap="none" normalizeH="0" baseline="0">
                          <a:ln>
                            <a:noFill/>
                          </a:ln>
                          <a:solidFill>
                            <a:srgbClr val="000000"/>
                          </a:solidFill>
                          <a:effectLst/>
                          <a:latin typeface="Times New Roman" charset="0"/>
                          <a:ea typeface="宋体" charset="0"/>
                          <a:cs typeface="Times New Roman" charset="0"/>
                        </a:rPr>
                        <a:t>Automatic discovery and automatically jump to the same management segment other storage devices</a:t>
                      </a:r>
                    </a:p>
                  </a:txBody>
                  <a:tcPr marL="99278" marR="992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bl>
          </a:graphicData>
        </a:graphic>
      </p:graphicFrame>
      <p:sp>
        <p:nvSpPr>
          <p:cNvPr id="5" name="文本占位符 2"/>
          <p:cNvSpPr txBox="1">
            <a:spLocks noChangeArrowheads="1"/>
          </p:cNvSpPr>
          <p:nvPr/>
        </p:nvSpPr>
        <p:spPr bwMode="auto">
          <a:xfrm>
            <a:off x="0" y="190500"/>
            <a:ext cx="81724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sz="2800" b="1" dirty="0" smtClean="0">
                <a:solidFill>
                  <a:srgbClr val="595959"/>
                </a:solidFill>
                <a:latin typeface="Times New Roman" charset="0"/>
                <a:ea typeface="微软雅黑" charset="0"/>
                <a:cs typeface="微软雅黑" charset="0"/>
              </a:rPr>
              <a:t>Web management software main interface</a:t>
            </a:r>
            <a:endParaRPr lang="zh-CN" altLang="en-US" sz="2800" b="1" dirty="0">
              <a:solidFill>
                <a:srgbClr val="595959"/>
              </a:solidFill>
              <a:latin typeface="Times New Roman" charset="0"/>
              <a:ea typeface="微软雅黑" charset="0"/>
              <a:cs typeface="微软雅黑"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230188"/>
            <a:ext cx="65913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en-US" altLang="zh-CN" b="1" dirty="0" smtClean="0">
                <a:solidFill>
                  <a:srgbClr val="595959"/>
                </a:solidFill>
                <a:latin typeface="Times New Roman" charset="0"/>
                <a:ea typeface="微软雅黑" charset="0"/>
                <a:cs typeface="微软雅黑" charset="0"/>
              </a:rPr>
              <a:t> Configuration Process</a:t>
            </a:r>
            <a:endParaRPr lang="zh-CN" altLang="en-US" b="1" dirty="0">
              <a:solidFill>
                <a:srgbClr val="595959"/>
              </a:solidFill>
              <a:latin typeface="Times New Roman" charset="0"/>
              <a:ea typeface="微软雅黑" charset="0"/>
              <a:cs typeface="微软雅黑" charset="0"/>
            </a:endParaRPr>
          </a:p>
        </p:txBody>
      </p:sp>
      <p:graphicFrame>
        <p:nvGraphicFramePr>
          <p:cNvPr id="5" name="内容占位符 3"/>
          <p:cNvGraphicFramePr>
            <a:graphicFrameLocks noChangeAspect="1"/>
          </p:cNvGraphicFramePr>
          <p:nvPr>
            <p:extLst>
              <p:ext uri="{D42A27DB-BD31-4B8C-83A1-F6EECF244321}">
                <p14:modId xmlns:p14="http://schemas.microsoft.com/office/powerpoint/2010/main" val="1374245435"/>
              </p:ext>
            </p:extLst>
          </p:nvPr>
        </p:nvGraphicFramePr>
        <p:xfrm>
          <a:off x="2124075" y="1282700"/>
          <a:ext cx="4071938" cy="5241925"/>
        </p:xfrm>
        <a:graphic>
          <a:graphicData uri="http://schemas.openxmlformats.org/presentationml/2006/ole">
            <mc:AlternateContent xmlns:mc="http://schemas.openxmlformats.org/markup-compatibility/2006">
              <mc:Choice xmlns:v="urn:schemas-microsoft-com:vml" Requires="v">
                <p:oleObj spid="_x0000_s18434" name="Visio" r:id="rId4" imgW="5092700" imgH="6540500" progId="Visio.Drawing.11">
                  <p:embed/>
                </p:oleObj>
              </mc:Choice>
              <mc:Fallback>
                <p:oleObj name="Visio" r:id="rId4" imgW="5092700" imgH="654050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282700"/>
                        <a:ext cx="4071938"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ISCSI network and software configuration</a:t>
            </a:r>
          </a:p>
          <a:p>
            <a:pPr lvl="1">
              <a:buFont typeface="Wingdings" charset="0"/>
              <a:buChar char="p"/>
            </a:pPr>
            <a:r>
              <a:rPr lang="en-US" altLang="zh-CN" sz="2000" smtClean="0">
                <a:latin typeface="Times New Roman" charset="0"/>
                <a:ea typeface="微软雅黑" charset="0"/>
                <a:cs typeface="微软雅黑" charset="0"/>
              </a:rPr>
              <a:t>Create iSCSI entry</a:t>
            </a:r>
          </a:p>
          <a:p>
            <a:pPr lvl="1">
              <a:buFont typeface="Wingdings" charset="0"/>
              <a:buChar char="p"/>
            </a:pPr>
            <a:r>
              <a:rPr lang="en-US" altLang="zh-CN" sz="2000" smtClean="0">
                <a:latin typeface="Times New Roman" charset="0"/>
                <a:ea typeface="微软雅黑" charset="0"/>
                <a:cs typeface="微软雅黑" charset="0"/>
              </a:rPr>
              <a:t>The application server is configured to keep the network connected to the iSCSI portal.</a:t>
            </a:r>
          </a:p>
          <a:p>
            <a:pPr lvl="1">
              <a:buFont typeface="Wingdings" charset="0"/>
              <a:buChar char="p"/>
            </a:pPr>
            <a:r>
              <a:rPr lang="en-US" altLang="zh-CN" sz="2000" smtClean="0">
                <a:latin typeface="Times New Roman" charset="0"/>
                <a:ea typeface="微软雅黑" charset="0"/>
                <a:cs typeface="微软雅黑" charset="0"/>
              </a:rPr>
              <a:t>Application server to start iSCSI</a:t>
            </a:r>
          </a:p>
          <a:p>
            <a:pPr lvl="2">
              <a:buFont typeface="Wingdings" charset="0"/>
              <a:buChar char="l"/>
            </a:pPr>
            <a:r>
              <a:rPr lang="en-US" altLang="zh-CN" sz="2000" smtClean="0">
                <a:latin typeface="Times New Roman" charset="0"/>
                <a:ea typeface="微软雅黑" charset="0"/>
                <a:cs typeface="微软雅黑" charset="0"/>
              </a:rPr>
              <a:t>Windows OS</a:t>
            </a:r>
            <a:r>
              <a:rPr lang="zh-CN" altLang="en-US" sz="2000" smtClean="0">
                <a:latin typeface="Times New Roman" charset="0"/>
                <a:ea typeface="微软雅黑" charset="0"/>
                <a:cs typeface="微软雅黑" charset="0"/>
              </a:rPr>
              <a:t>：</a:t>
            </a:r>
            <a:r>
              <a:rPr lang="en-US" altLang="zh-CN" sz="2000" smtClean="0">
                <a:latin typeface="Times New Roman" charset="0"/>
                <a:ea typeface="微软雅黑" charset="0"/>
                <a:cs typeface="微软雅黑" charset="0"/>
              </a:rPr>
              <a:t>iSCSI</a:t>
            </a:r>
            <a:r>
              <a:rPr lang="zh-CN" altLang="en-US" sz="2000" smtClean="0">
                <a:latin typeface="Times New Roman" charset="0"/>
                <a:ea typeface="微软雅黑" charset="0"/>
                <a:cs typeface="微软雅黑" charset="0"/>
              </a:rPr>
              <a:t> </a:t>
            </a:r>
            <a:r>
              <a:rPr lang="en-US" altLang="zh-CN" sz="2000" smtClean="0">
                <a:latin typeface="Times New Roman" charset="0"/>
                <a:ea typeface="微软雅黑" charset="0"/>
                <a:cs typeface="微软雅黑" charset="0"/>
              </a:rPr>
              <a:t>initiating program</a:t>
            </a:r>
          </a:p>
          <a:p>
            <a:pPr lvl="2">
              <a:buFont typeface="Wingdings" charset="0"/>
              <a:buChar char="l"/>
            </a:pPr>
            <a:r>
              <a:rPr lang="en-US" altLang="zh-CN" sz="2000" smtClean="0">
                <a:latin typeface="Times New Roman" charset="0"/>
                <a:ea typeface="微软雅黑" charset="0"/>
                <a:cs typeface="微软雅黑" charset="0"/>
              </a:rPr>
              <a:t>Linux OS</a:t>
            </a:r>
            <a:r>
              <a:rPr lang="zh-CN" altLang="en-US" sz="2000" smtClean="0">
                <a:latin typeface="Times New Roman" charset="0"/>
                <a:ea typeface="微软雅黑" charset="0"/>
                <a:cs typeface="微软雅黑" charset="0"/>
              </a:rPr>
              <a:t>：</a:t>
            </a:r>
            <a:r>
              <a:rPr lang="en-US" altLang="zh-CN" sz="2000" smtClean="0">
                <a:latin typeface="Times New Roman" charset="0"/>
                <a:ea typeface="微软雅黑" charset="0"/>
                <a:cs typeface="微软雅黑" charset="0"/>
              </a:rPr>
              <a:t> iscsi or open-iscsi package</a:t>
            </a:r>
            <a:endParaRPr lang="zh-CN" altLang="en-US" sz="20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524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076700"/>
            <a:ext cx="47386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976688"/>
            <a:ext cx="4103687"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391" y="39698"/>
            <a:ext cx="7416945" cy="868361"/>
          </a:xfrm>
          <a:prstGeom prst="rect">
            <a:avLst/>
          </a:prstGeom>
          <a:noFill/>
          <a:ln w="9525" algn="ctr">
            <a:noFill/>
            <a:miter lim="800000"/>
            <a:headEnd/>
            <a:tailEnd/>
          </a:ln>
        </p:spPr>
        <p:txBody>
          <a:bodyPr lIns="95228" tIns="47613" rIns="95228" bIns="47613" anchor="ctr"/>
          <a:lstStyle/>
          <a:p>
            <a:pPr defTabSz="950198"/>
            <a:r>
              <a:rPr lang="en-US" altLang="zh-CN" sz="3200" b="1" dirty="0" smtClean="0">
                <a:solidFill>
                  <a:srgbClr val="990000"/>
                </a:solidFill>
                <a:latin typeface="微软雅黑" pitchFamily="34" charset="-122"/>
                <a:ea typeface="微软雅黑" pitchFamily="34" charset="-122"/>
              </a:rPr>
              <a:t>Contents</a:t>
            </a:r>
            <a:endParaRPr lang="zh-CN" altLang="en-US" sz="3200" b="1" dirty="0">
              <a:solidFill>
                <a:srgbClr val="990000"/>
              </a:solidFill>
              <a:latin typeface="微软雅黑" pitchFamily="34" charset="-122"/>
              <a:ea typeface="微软雅黑" pitchFamily="34" charset="-122"/>
            </a:endParaRPr>
          </a:p>
        </p:txBody>
      </p:sp>
      <p:grpSp>
        <p:nvGrpSpPr>
          <p:cNvPr id="82" name="Group 11"/>
          <p:cNvGrpSpPr>
            <a:grpSpLocks/>
          </p:cNvGrpSpPr>
          <p:nvPr/>
        </p:nvGrpSpPr>
        <p:grpSpPr bwMode="auto">
          <a:xfrm>
            <a:off x="1223973" y="1309831"/>
            <a:ext cx="6841255" cy="914400"/>
            <a:chOff x="0" y="0"/>
            <a:chExt cx="7287686" cy="685502"/>
          </a:xfrm>
        </p:grpSpPr>
        <p:sp>
          <p:nvSpPr>
            <p:cNvPr id="83" name="AutoShape 2"/>
            <p:cNvSpPr>
              <a:spLocks noChangeArrowheads="1"/>
            </p:cNvSpPr>
            <p:nvPr/>
          </p:nvSpPr>
          <p:spPr bwMode="auto">
            <a:xfrm>
              <a:off x="403359" y="64466"/>
              <a:ext cx="6884327" cy="621036"/>
            </a:xfrm>
            <a:prstGeom prst="roundRect">
              <a:avLst>
                <a:gd name="adj" fmla="val 10889"/>
              </a:avLst>
            </a:prstGeom>
            <a:solidFill>
              <a:srgbClr val="C00000"/>
            </a:solidFill>
            <a:ln w="38100" cmpd="sng">
              <a:solidFill>
                <a:srgbClr val="FFFFFF"/>
              </a:solidFill>
              <a:bevel/>
              <a:headEnd/>
              <a:tailEnd/>
            </a:ln>
          </p:spPr>
          <p:txBody>
            <a:bodyPr wrap="none" anchor="ctr"/>
            <a:lstStyle/>
            <a:p>
              <a:endParaRPr lang="zh-CN" altLang="zh-CN" sz="240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4" name="AutoShape 6"/>
            <p:cNvSpPr>
              <a:spLocks noChangeArrowheads="1"/>
            </p:cNvSpPr>
            <p:nvPr/>
          </p:nvSpPr>
          <p:spPr bwMode="auto">
            <a:xfrm>
              <a:off x="0" y="0"/>
              <a:ext cx="619383" cy="561470"/>
            </a:xfrm>
            <a:prstGeom prst="roundRect">
              <a:avLst>
                <a:gd name="adj" fmla="val 11917"/>
              </a:avLst>
            </a:prstGeom>
            <a:solidFill>
              <a:srgbClr val="FF0000"/>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1</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5" name="TextBox 3"/>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Overview</a:t>
              </a:r>
            </a:p>
          </p:txBody>
        </p:sp>
      </p:grpSp>
      <p:grpSp>
        <p:nvGrpSpPr>
          <p:cNvPr id="86" name="Group 15"/>
          <p:cNvGrpSpPr>
            <a:grpSpLocks/>
          </p:cNvGrpSpPr>
          <p:nvPr/>
        </p:nvGrpSpPr>
        <p:grpSpPr bwMode="auto">
          <a:xfrm>
            <a:off x="1223973" y="2543847"/>
            <a:ext cx="6850780" cy="914400"/>
            <a:chOff x="0" y="0"/>
            <a:chExt cx="7297832" cy="685502"/>
          </a:xfrm>
        </p:grpSpPr>
        <p:sp>
          <p:nvSpPr>
            <p:cNvPr id="87"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8"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2</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9" name="TextBox 127"/>
            <p:cNvSpPr>
              <a:spLocks noChangeArrowheads="1"/>
            </p:cNvSpPr>
            <p:nvPr/>
          </p:nvSpPr>
          <p:spPr bwMode="auto">
            <a:xfrm>
              <a:off x="640664" y="141930"/>
              <a:ext cx="6657168"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Administration Configuration </a:t>
              </a:r>
            </a:p>
          </p:txBody>
        </p:sp>
      </p:grpSp>
      <p:grpSp>
        <p:nvGrpSpPr>
          <p:cNvPr id="11" name="Group 15"/>
          <p:cNvGrpSpPr>
            <a:grpSpLocks/>
          </p:cNvGrpSpPr>
          <p:nvPr/>
        </p:nvGrpSpPr>
        <p:grpSpPr bwMode="auto">
          <a:xfrm>
            <a:off x="1233498" y="3807217"/>
            <a:ext cx="6841255" cy="914400"/>
            <a:chOff x="0" y="0"/>
            <a:chExt cx="7287686" cy="685502"/>
          </a:xfrm>
        </p:grpSpPr>
        <p:sp>
          <p:nvSpPr>
            <p:cNvPr id="12"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3"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3</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4"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Maintenance </a:t>
              </a:r>
            </a:p>
          </p:txBody>
        </p:sp>
      </p:grpSp>
      <p:grpSp>
        <p:nvGrpSpPr>
          <p:cNvPr id="15" name="Group 15"/>
          <p:cNvGrpSpPr>
            <a:grpSpLocks/>
          </p:cNvGrpSpPr>
          <p:nvPr/>
        </p:nvGrpSpPr>
        <p:grpSpPr bwMode="auto">
          <a:xfrm>
            <a:off x="1233498" y="5083847"/>
            <a:ext cx="6841255" cy="914400"/>
            <a:chOff x="0" y="0"/>
            <a:chExt cx="7287686" cy="685502"/>
          </a:xfrm>
        </p:grpSpPr>
        <p:sp>
          <p:nvSpPr>
            <p:cNvPr id="16"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7"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4</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8"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FAQ</a:t>
              </a:r>
            </a:p>
          </p:txBody>
        </p:sp>
      </p:grpSp>
    </p:spTree>
    <p:extLst>
      <p:ext uri="{BB962C8B-B14F-4D97-AF65-F5344CB8AC3E}">
        <p14:creationId xmlns:p14="http://schemas.microsoft.com/office/powerpoint/2010/main" val="28979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Create a storage space - create a disk array (DA)</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2492375"/>
            <a:ext cx="42878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1901825"/>
            <a:ext cx="439896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Create a storage space - create a logical disk (LD)</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682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36788"/>
            <a:ext cx="41338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133600"/>
            <a:ext cx="40036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4868863"/>
            <a:ext cx="80121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000" smtClean="0">
                <a:latin typeface="Times New Roman" charset="0"/>
                <a:ea typeface="微软雅黑" charset="0"/>
                <a:cs typeface="微软雅黑" charset="0"/>
              </a:rPr>
              <a:t>Establish a connection to the iSCSI configuration starter - add target portal</a:t>
            </a:r>
            <a:endParaRPr lang="zh-CN" altLang="en-US" sz="20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65313"/>
            <a:ext cx="302418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133600"/>
            <a:ext cx="453548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600" smtClean="0">
                <a:latin typeface="Times New Roman" charset="0"/>
                <a:ea typeface="微软雅黑" charset="0"/>
                <a:cs typeface="微软雅黑" charset="0"/>
              </a:rPr>
              <a:t>Establish a connection to the iSCSI configuration to connect host starter - (Linux)</a:t>
            </a:r>
          </a:p>
          <a:p>
            <a:pPr>
              <a:buFont typeface="Wingdings" charset="0"/>
              <a:buChar char="n"/>
            </a:pPr>
            <a:r>
              <a:rPr lang="en-US" altLang="zh-CN" sz="2400" smtClean="0">
                <a:latin typeface="Times New Roman" charset="0"/>
                <a:ea typeface="微软雅黑" charset="0"/>
                <a:cs typeface="微软雅黑" charset="0"/>
              </a:rPr>
              <a:t>iscsiadm -m discovery -p 10.0.30.1 -t st</a:t>
            </a:r>
          </a:p>
          <a:p>
            <a:pPr>
              <a:buFont typeface="Wingdings" charset="0"/>
              <a:buChar char="n"/>
            </a:pPr>
            <a:endParaRPr lang="en-US" altLang="zh-CN" sz="2400" smtClean="0">
              <a:latin typeface="Times New Roman" charset="0"/>
              <a:ea typeface="微软雅黑" charset="0"/>
              <a:cs typeface="微软雅黑" charset="0"/>
            </a:endParaRPr>
          </a:p>
          <a:p>
            <a:pPr>
              <a:buFont typeface="Wingdings" charset="0"/>
              <a:buChar char="n"/>
            </a:pPr>
            <a:endParaRPr lang="en-US" altLang="zh-CN" sz="2400" smtClean="0">
              <a:latin typeface="Times New Roman" charset="0"/>
              <a:ea typeface="微软雅黑" charset="0"/>
              <a:cs typeface="微软雅黑" charset="0"/>
            </a:endParaRPr>
          </a:p>
          <a:p>
            <a:pPr>
              <a:buFont typeface="Wingdings" charset="0"/>
              <a:buChar char="n"/>
            </a:pPr>
            <a:endParaRPr lang="en-US" altLang="zh-CN" sz="2400" smtClean="0">
              <a:latin typeface="Times New Roman" charset="0"/>
              <a:ea typeface="微软雅黑" charset="0"/>
              <a:cs typeface="微软雅黑" charset="0"/>
            </a:endParaRPr>
          </a:p>
          <a:p>
            <a:pPr>
              <a:buFont typeface="Wingdings" charset="0"/>
              <a:buChar char="n"/>
            </a:pPr>
            <a:endParaRPr lang="en-US" altLang="zh-CN" sz="2400" smtClean="0">
              <a:latin typeface="Times New Roman" charset="0"/>
              <a:ea typeface="微软雅黑" charset="0"/>
              <a:cs typeface="微软雅黑" charset="0"/>
            </a:endParaRPr>
          </a:p>
          <a:p>
            <a:pPr lvl="1">
              <a:buFont typeface="Wingdings" charset="0"/>
              <a:buChar char="p"/>
            </a:pPr>
            <a:r>
              <a:rPr lang="en-US" altLang="zh-CN" sz="2000" smtClean="0">
                <a:latin typeface="Times New Roman" charset="0"/>
                <a:ea typeface="微软雅黑" charset="0"/>
                <a:cs typeface="微软雅黑" charset="0"/>
              </a:rPr>
              <a:t>iscsiadm -m node -p 10.0.30.1 -l</a:t>
            </a:r>
            <a:endParaRPr lang="zh-CN" altLang="en-US"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a:buFont typeface="Wingdings" charset="0"/>
              <a:buChar char="n"/>
            </a:pP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288925" y="1539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133600"/>
            <a:ext cx="5486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518025"/>
            <a:ext cx="5486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Establish a connection to the iSCSI - add a starter</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301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700213"/>
            <a:ext cx="54864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295775"/>
            <a:ext cx="5329238"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Establish iSCSI connection -LUN map</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24025"/>
            <a:ext cx="42148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097088"/>
            <a:ext cx="41783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3" y="4581525"/>
            <a:ext cx="39592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770438"/>
            <a:ext cx="4010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Application server to identify storage space</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323850"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0213"/>
            <a:ext cx="3986213"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700213"/>
            <a:ext cx="38877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508500"/>
            <a:ext cx="4249738" cy="2117725"/>
          </a:xfrm>
          <a:prstGeom prst="rect">
            <a:avLst/>
          </a:prstGeom>
          <a:noFill/>
          <a:ln>
            <a:noFill/>
          </a:ln>
          <a:effectLst>
            <a:outerShdw blurRad="63500" dist="139700" dir="2700000" algn="ctr" rotWithShape="0">
              <a:srgbClr val="333333">
                <a:alpha val="6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357188" y="152400"/>
            <a:ext cx="68072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微软雅黑" charset="0"/>
                <a:ea typeface="微软雅黑" charset="0"/>
                <a:cs typeface="微软雅黑" charset="0"/>
              </a:rPr>
              <a:t>FC</a:t>
            </a:r>
            <a:r>
              <a:rPr lang="zh-CN" altLang="en-US" b="1" dirty="0" smtClean="0">
                <a:solidFill>
                  <a:srgbClr val="595959"/>
                </a:solidFill>
                <a:latin typeface="微软雅黑" charset="0"/>
                <a:ea typeface="微软雅黑" charset="0"/>
                <a:cs typeface="微软雅黑" charset="0"/>
              </a:rPr>
              <a:t> </a:t>
            </a:r>
            <a:r>
              <a:rPr lang="en-US" altLang="zh-CN" b="1" dirty="0" smtClean="0">
                <a:solidFill>
                  <a:srgbClr val="595959"/>
                </a:solidFill>
                <a:latin typeface="微软雅黑" charset="0"/>
                <a:ea typeface="微软雅黑" charset="0"/>
                <a:cs typeface="微软雅黑" charset="0"/>
              </a:rPr>
              <a:t>Configuration Process</a:t>
            </a:r>
            <a:endParaRPr lang="zh-CN" altLang="en-US" b="1" dirty="0" smtClean="0">
              <a:solidFill>
                <a:srgbClr val="595959"/>
              </a:solidFill>
              <a:latin typeface="微软雅黑" charset="0"/>
              <a:ea typeface="微软雅黑" charset="0"/>
              <a:cs typeface="微软雅黑" charset="0"/>
            </a:endParaRPr>
          </a:p>
          <a:p>
            <a:pPr>
              <a:buFont typeface="Arial" charset="0"/>
              <a:buNone/>
            </a:pPr>
            <a:endParaRPr lang="zh-CN" altLang="en-US" b="1" dirty="0">
              <a:solidFill>
                <a:srgbClr val="595959"/>
              </a:solidFill>
              <a:latin typeface="微软雅黑" charset="0"/>
              <a:ea typeface="微软雅黑" charset="0"/>
              <a:cs typeface="微软雅黑" charset="0"/>
            </a:endParaRPr>
          </a:p>
        </p:txBody>
      </p:sp>
      <p:graphicFrame>
        <p:nvGraphicFramePr>
          <p:cNvPr id="5" name="内容占位符 3"/>
          <p:cNvGraphicFramePr>
            <a:graphicFrameLocks noChangeAspect="1"/>
          </p:cNvGraphicFramePr>
          <p:nvPr>
            <p:extLst>
              <p:ext uri="{D42A27DB-BD31-4B8C-83A1-F6EECF244321}">
                <p14:modId xmlns:p14="http://schemas.microsoft.com/office/powerpoint/2010/main" val="1271485092"/>
              </p:ext>
            </p:extLst>
          </p:nvPr>
        </p:nvGraphicFramePr>
        <p:xfrm>
          <a:off x="2530475" y="1196975"/>
          <a:ext cx="4083050" cy="5256213"/>
        </p:xfrm>
        <a:graphic>
          <a:graphicData uri="http://schemas.openxmlformats.org/presentationml/2006/ole">
            <mc:AlternateContent xmlns:mc="http://schemas.openxmlformats.org/markup-compatibility/2006">
              <mc:Choice xmlns:v="urn:schemas-microsoft-com:vml" Requires="v">
                <p:oleObj spid="_x0000_s27650" r:id="rId4" imgW="5092700" imgH="6540500" progId="">
                  <p:embed/>
                </p:oleObj>
              </mc:Choice>
              <mc:Fallback>
                <p:oleObj r:id="rId4" imgW="5092700" imgH="65405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475" y="1196975"/>
                        <a:ext cx="40830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4"/>
          <p:cNvSpPr>
            <a:spLocks noChangeArrowheads="1"/>
          </p:cNvSpPr>
          <p:nvPr/>
        </p:nvSpPr>
        <p:spPr bwMode="auto">
          <a:xfrm>
            <a:off x="3779838" y="6092825"/>
            <a:ext cx="1079500" cy="431800"/>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a:latin typeface="Calibri" charset="0"/>
              </a:rPr>
              <a:t>End</a:t>
            </a:r>
            <a:endParaRPr lang="zh-CN" altLang="en-US">
              <a:latin typeface="Calibri" charset="0"/>
            </a:endParaRPr>
          </a:p>
        </p:txBody>
      </p:sp>
      <p:sp>
        <p:nvSpPr>
          <p:cNvPr id="7" name="矩形 5"/>
          <p:cNvSpPr>
            <a:spLocks noChangeArrowheads="1"/>
          </p:cNvSpPr>
          <p:nvPr/>
        </p:nvSpPr>
        <p:spPr bwMode="auto">
          <a:xfrm>
            <a:off x="3635375" y="1557338"/>
            <a:ext cx="1223963" cy="287337"/>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a:latin typeface="Calibri" charset="0"/>
              </a:rPr>
              <a:t>Start</a:t>
            </a:r>
            <a:endParaRPr lang="zh-CN" altLang="en-US">
              <a:latin typeface="Calibri" charset="0"/>
            </a:endParaRPr>
          </a:p>
        </p:txBody>
      </p:sp>
      <p:sp>
        <p:nvSpPr>
          <p:cNvPr id="8" name="矩形 6"/>
          <p:cNvSpPr>
            <a:spLocks noChangeArrowheads="1"/>
          </p:cNvSpPr>
          <p:nvPr/>
        </p:nvSpPr>
        <p:spPr bwMode="auto">
          <a:xfrm>
            <a:off x="4787900" y="4652963"/>
            <a:ext cx="431800" cy="215900"/>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Calibri" charset="0"/>
              </a:rPr>
              <a:t>Yes</a:t>
            </a:r>
            <a:endParaRPr lang="zh-CN" altLang="en-US" sz="1400">
              <a:latin typeface="Calibri" charset="0"/>
            </a:endParaRPr>
          </a:p>
        </p:txBody>
      </p:sp>
      <p:sp>
        <p:nvSpPr>
          <p:cNvPr id="9" name="矩形 7"/>
          <p:cNvSpPr>
            <a:spLocks noChangeArrowheads="1"/>
          </p:cNvSpPr>
          <p:nvPr/>
        </p:nvSpPr>
        <p:spPr bwMode="auto">
          <a:xfrm>
            <a:off x="3995738" y="5013325"/>
            <a:ext cx="431800" cy="215900"/>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Calibri" charset="0"/>
              </a:rPr>
              <a:t>No</a:t>
            </a:r>
            <a:endParaRPr lang="zh-CN" altLang="en-US" sz="1400">
              <a:latin typeface="Calibri" charset="0"/>
            </a:endParaRPr>
          </a:p>
        </p:txBody>
      </p:sp>
      <p:sp>
        <p:nvSpPr>
          <p:cNvPr id="10" name="矩形 8"/>
          <p:cNvSpPr>
            <a:spLocks noChangeArrowheads="1"/>
          </p:cNvSpPr>
          <p:nvPr/>
        </p:nvSpPr>
        <p:spPr bwMode="auto">
          <a:xfrm>
            <a:off x="4643438" y="5013325"/>
            <a:ext cx="1944687" cy="360363"/>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LUN mapping</a:t>
            </a:r>
            <a:endParaRPr lang="zh-CN" altLang="en-US" sz="1600">
              <a:latin typeface="Calibri" charset="0"/>
            </a:endParaRPr>
          </a:p>
        </p:txBody>
      </p:sp>
      <p:sp>
        <p:nvSpPr>
          <p:cNvPr id="11" name="矩形 9"/>
          <p:cNvSpPr>
            <a:spLocks noChangeArrowheads="1"/>
          </p:cNvSpPr>
          <p:nvPr/>
        </p:nvSpPr>
        <p:spPr bwMode="auto">
          <a:xfrm>
            <a:off x="5435600" y="5732463"/>
            <a:ext cx="1873250" cy="50482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Identify  storage space</a:t>
            </a:r>
            <a:endParaRPr lang="zh-CN" altLang="en-US" sz="1600">
              <a:latin typeface="Calibri" charset="0"/>
            </a:endParaRPr>
          </a:p>
        </p:txBody>
      </p:sp>
      <p:sp>
        <p:nvSpPr>
          <p:cNvPr id="12" name="矩形 10"/>
          <p:cNvSpPr>
            <a:spLocks noChangeArrowheads="1"/>
          </p:cNvSpPr>
          <p:nvPr/>
        </p:nvSpPr>
        <p:spPr bwMode="auto">
          <a:xfrm>
            <a:off x="3419475" y="4292600"/>
            <a:ext cx="1800225" cy="360363"/>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LUN masking</a:t>
            </a:r>
            <a:endParaRPr lang="zh-CN" altLang="en-US" sz="1600">
              <a:latin typeface="Calibri" charset="0"/>
            </a:endParaRPr>
          </a:p>
        </p:txBody>
      </p:sp>
      <p:sp>
        <p:nvSpPr>
          <p:cNvPr id="13" name="矩形 11"/>
          <p:cNvSpPr>
            <a:spLocks noChangeArrowheads="1"/>
          </p:cNvSpPr>
          <p:nvPr/>
        </p:nvSpPr>
        <p:spPr bwMode="auto">
          <a:xfrm>
            <a:off x="2771775" y="3716338"/>
            <a:ext cx="2736850" cy="360362"/>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Configuration starter</a:t>
            </a:r>
            <a:endParaRPr lang="zh-CN" altLang="en-US" sz="1600">
              <a:latin typeface="Calibri" charset="0"/>
            </a:endParaRPr>
          </a:p>
        </p:txBody>
      </p:sp>
      <p:sp>
        <p:nvSpPr>
          <p:cNvPr id="14" name="矩形 12"/>
          <p:cNvSpPr>
            <a:spLocks noChangeArrowheads="1"/>
          </p:cNvSpPr>
          <p:nvPr/>
        </p:nvSpPr>
        <p:spPr bwMode="auto">
          <a:xfrm>
            <a:off x="1979613" y="5589588"/>
            <a:ext cx="3240087" cy="287337"/>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Application server storage space</a:t>
            </a:r>
            <a:endParaRPr lang="zh-CN" altLang="en-US" sz="1600">
              <a:latin typeface="Calibri" charset="0"/>
            </a:endParaRPr>
          </a:p>
        </p:txBody>
      </p:sp>
      <p:sp>
        <p:nvSpPr>
          <p:cNvPr id="15" name="矩形 13"/>
          <p:cNvSpPr>
            <a:spLocks noChangeArrowheads="1"/>
          </p:cNvSpPr>
          <p:nvPr/>
        </p:nvSpPr>
        <p:spPr bwMode="auto">
          <a:xfrm>
            <a:off x="2555875" y="3141663"/>
            <a:ext cx="2736850" cy="358775"/>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Create logical disk</a:t>
            </a:r>
            <a:endParaRPr lang="zh-CN" altLang="en-US" sz="1600">
              <a:latin typeface="Calibri" charset="0"/>
            </a:endParaRPr>
          </a:p>
        </p:txBody>
      </p:sp>
      <p:sp>
        <p:nvSpPr>
          <p:cNvPr id="16" name="矩形 14"/>
          <p:cNvSpPr>
            <a:spLocks noChangeArrowheads="1"/>
          </p:cNvSpPr>
          <p:nvPr/>
        </p:nvSpPr>
        <p:spPr bwMode="auto">
          <a:xfrm>
            <a:off x="3059113" y="2636838"/>
            <a:ext cx="2736850" cy="287337"/>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Create disk array</a:t>
            </a:r>
            <a:endParaRPr lang="zh-CN" altLang="en-US" sz="1600">
              <a:latin typeface="Calibri" charset="0"/>
            </a:endParaRPr>
          </a:p>
        </p:txBody>
      </p:sp>
      <p:sp>
        <p:nvSpPr>
          <p:cNvPr id="17" name="矩形 15"/>
          <p:cNvSpPr>
            <a:spLocks noChangeArrowheads="1"/>
          </p:cNvSpPr>
          <p:nvPr/>
        </p:nvSpPr>
        <p:spPr bwMode="auto">
          <a:xfrm>
            <a:off x="5364163" y="4292600"/>
            <a:ext cx="2016125" cy="431800"/>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Calibri" charset="0"/>
              </a:rPr>
              <a:t>Establish a connection</a:t>
            </a:r>
            <a:endParaRPr lang="zh-CN" altLang="en-US" sz="1400">
              <a:latin typeface="Calibri" charset="0"/>
            </a:endParaRPr>
          </a:p>
        </p:txBody>
      </p:sp>
      <p:sp>
        <p:nvSpPr>
          <p:cNvPr id="18" name="矩形 16"/>
          <p:cNvSpPr>
            <a:spLocks noChangeArrowheads="1"/>
          </p:cNvSpPr>
          <p:nvPr/>
        </p:nvSpPr>
        <p:spPr bwMode="auto">
          <a:xfrm>
            <a:off x="5364163" y="2997200"/>
            <a:ext cx="2232025" cy="431800"/>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600">
                <a:latin typeface="Calibri" charset="0"/>
              </a:rPr>
              <a:t>Create storage space</a:t>
            </a:r>
            <a:endParaRPr lang="zh-CN" altLang="en-US" sz="1600">
              <a:latin typeface="Calibri" charset="0"/>
            </a:endParaRPr>
          </a:p>
        </p:txBody>
      </p:sp>
      <p:sp>
        <p:nvSpPr>
          <p:cNvPr id="19" name="矩形 17"/>
          <p:cNvSpPr>
            <a:spLocks noChangeArrowheads="1"/>
          </p:cNvSpPr>
          <p:nvPr/>
        </p:nvSpPr>
        <p:spPr bwMode="auto">
          <a:xfrm>
            <a:off x="3276600" y="1989138"/>
            <a:ext cx="1800225" cy="360362"/>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Calibri" charset="0"/>
              </a:rPr>
              <a:t>FC link configuration</a:t>
            </a:r>
            <a:endParaRPr lang="zh-CN" altLang="en-US" sz="1400">
              <a:latin typeface="Calibri" charset="0"/>
            </a:endParaRPr>
          </a:p>
        </p:txBody>
      </p:sp>
      <p:sp>
        <p:nvSpPr>
          <p:cNvPr id="20" name="矩形 18"/>
          <p:cNvSpPr>
            <a:spLocks noChangeArrowheads="1"/>
          </p:cNvSpPr>
          <p:nvPr/>
        </p:nvSpPr>
        <p:spPr bwMode="auto">
          <a:xfrm>
            <a:off x="5364163" y="1844675"/>
            <a:ext cx="1800225" cy="360363"/>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sz="1400">
                <a:latin typeface="Calibri" charset="0"/>
              </a:rPr>
              <a:t>FC link configuration</a:t>
            </a:r>
            <a:endParaRPr lang="zh-CN" altLang="en-US" sz="1400">
              <a:latin typeface="Calibri"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800" smtClean="0">
                <a:latin typeface="Times New Roman" charset="0"/>
                <a:ea typeface="微软雅黑" charset="0"/>
                <a:cs typeface="微软雅黑" charset="0"/>
              </a:rPr>
              <a:t>FC</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Link Configuration</a:t>
            </a:r>
          </a:p>
          <a:p>
            <a:pPr lvl="1">
              <a:buFont typeface="Wingdings" charset="0"/>
              <a:buChar char="p"/>
            </a:pPr>
            <a:r>
              <a:rPr lang="en-US" altLang="zh-CN" sz="1800" smtClean="0">
                <a:latin typeface="Times New Roman" charset="0"/>
                <a:ea typeface="微软雅黑" charset="0"/>
                <a:cs typeface="微软雅黑" charset="0"/>
              </a:rPr>
              <a:t>The application server FC HBA cards and FC disk array connected to the port, which can be directly connected or connected to FC switch connected after checking each FC port light is on. </a:t>
            </a:r>
          </a:p>
          <a:p>
            <a:pPr>
              <a:buFont typeface="Wingdings" charset="0"/>
              <a:buChar char="n"/>
            </a:pPr>
            <a:r>
              <a:rPr lang="en-US" altLang="zh-CN" sz="1800" smtClean="0">
                <a:latin typeface="Times New Roman" charset="0"/>
                <a:ea typeface="微软雅黑" charset="0"/>
                <a:cs typeface="微软雅黑" charset="0"/>
              </a:rPr>
              <a:t>Create storage space (see iSCSI configuration)</a:t>
            </a:r>
          </a:p>
          <a:p>
            <a:pPr lvl="1">
              <a:buFont typeface="Wingdings" charset="0"/>
              <a:buChar char="p"/>
            </a:pPr>
            <a:r>
              <a:rPr lang="en-US" altLang="zh-CN" sz="1800" smtClean="0">
                <a:latin typeface="Times New Roman" charset="0"/>
                <a:ea typeface="微软雅黑" charset="0"/>
                <a:cs typeface="微软雅黑" charset="0"/>
              </a:rPr>
              <a:t>Create Disk Array </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DA</a:t>
            </a:r>
            <a:r>
              <a:rPr lang="zh-CN" altLang="en-US" sz="1800" smtClean="0">
                <a:latin typeface="Times New Roman" charset="0"/>
                <a:ea typeface="微软雅黑" charset="0"/>
                <a:cs typeface="微软雅黑" charset="0"/>
              </a:rPr>
              <a:t>）</a:t>
            </a:r>
            <a:endParaRPr lang="en-US" altLang="zh-CN"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Create logical disks </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LD</a:t>
            </a:r>
            <a:r>
              <a:rPr lang="zh-CN" altLang="en-US" sz="1800" smtClean="0">
                <a:latin typeface="Times New Roman" charset="0"/>
                <a:ea typeface="微软雅黑" charset="0"/>
                <a:cs typeface="微软雅黑" charset="0"/>
              </a:rPr>
              <a:t>）</a:t>
            </a:r>
            <a:endParaRPr lang="en-US" altLang="zh-CN" sz="1800" smtClean="0">
              <a:latin typeface="Times New Roman" charset="0"/>
              <a:ea typeface="微软雅黑" charset="0"/>
              <a:cs typeface="微软雅黑" charset="0"/>
            </a:endParaRPr>
          </a:p>
          <a:p>
            <a:pPr>
              <a:buFont typeface="Wingdings" charset="0"/>
              <a:buChar char="n"/>
            </a:pPr>
            <a:r>
              <a:rPr lang="en-US" altLang="zh-CN" sz="1800" smtClean="0">
                <a:latin typeface="Times New Roman" charset="0"/>
                <a:ea typeface="微软雅黑" charset="0"/>
                <a:cs typeface="微软雅黑" charset="0"/>
              </a:rPr>
              <a:t>Configure the FC starter</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FC</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4005263"/>
            <a:ext cx="5486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LUN</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mapping</a:t>
            </a:r>
          </a:p>
          <a:p>
            <a:pPr>
              <a:buFont typeface="Wingdings" charset="0"/>
              <a:buChar char="n"/>
            </a:pP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428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FC</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43275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1649413"/>
            <a:ext cx="4470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3317875"/>
            <a:ext cx="5486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5229225"/>
            <a:ext cx="42116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p:cNvSpPr>
          <p:nvPr/>
        </p:nvSpPr>
        <p:spPr bwMode="auto">
          <a:xfrm>
            <a:off x="4427538" y="1203325"/>
            <a:ext cx="46085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0"/>
              <a:buChar char="²"/>
            </a:pPr>
            <a:r>
              <a:rPr lang="en-US" altLang="zh-CN" b="1">
                <a:solidFill>
                  <a:srgbClr val="005596"/>
                </a:solidFill>
                <a:latin typeface="微软雅黑" charset="0"/>
                <a:ea typeface="微软雅黑" charset="0"/>
                <a:cs typeface="微软雅黑" charset="0"/>
              </a:rPr>
              <a:t>NAS</a:t>
            </a:r>
            <a:r>
              <a:rPr lang="zh-CN" altLang="en-US" b="1">
                <a:solidFill>
                  <a:srgbClr val="005596"/>
                </a:solidFill>
                <a:latin typeface="微软雅黑" charset="0"/>
                <a:ea typeface="微软雅黑" charset="0"/>
                <a:cs typeface="微软雅黑" charset="0"/>
              </a:rPr>
              <a:t> </a:t>
            </a:r>
            <a:r>
              <a:rPr lang="en-US" altLang="zh-CN" b="1">
                <a:solidFill>
                  <a:srgbClr val="005596"/>
                </a:solidFill>
                <a:latin typeface="微软雅黑" charset="0"/>
                <a:ea typeface="微软雅黑" charset="0"/>
                <a:cs typeface="微软雅黑" charset="0"/>
              </a:rPr>
              <a:t>function</a:t>
            </a:r>
            <a:endParaRPr lang="en-US" altLang="zh-TW" b="1">
              <a:solidFill>
                <a:srgbClr val="005596"/>
              </a:solidFill>
              <a:latin typeface="微软雅黑" charset="0"/>
              <a:ea typeface="微软雅黑" charset="0"/>
              <a:cs typeface="微软雅黑" charset="0"/>
            </a:endParaRPr>
          </a:p>
          <a:p>
            <a:pPr marL="342900" indent="-342900">
              <a:spcBef>
                <a:spcPct val="20000"/>
              </a:spcBef>
              <a:buFont typeface="Calibri" charset="0"/>
              <a:buChar char="–"/>
            </a:pPr>
            <a:r>
              <a:rPr lang="en-US" altLang="zh-CN" sz="1500">
                <a:solidFill>
                  <a:srgbClr val="333333"/>
                </a:solidFill>
                <a:latin typeface="微软雅黑" charset="0"/>
                <a:ea typeface="微软雅黑" charset="0"/>
                <a:cs typeface="微软雅黑" charset="0"/>
              </a:rPr>
              <a:t>CIFS (MAC, Windows), NFS (Linux/Unix)</a:t>
            </a:r>
            <a:r>
              <a:rPr lang="zh-CN" altLang="en-US" sz="1500">
                <a:solidFill>
                  <a:srgbClr val="333333"/>
                </a:solidFill>
                <a:latin typeface="微软雅黑" charset="0"/>
                <a:ea typeface="微软雅黑" charset="0"/>
                <a:cs typeface="微软雅黑" charset="0"/>
              </a:rPr>
              <a:t> </a:t>
            </a:r>
            <a:r>
              <a:rPr lang="en-US" altLang="zh-CN" sz="1500">
                <a:solidFill>
                  <a:srgbClr val="333333"/>
                </a:solidFill>
                <a:latin typeface="微软雅黑" charset="0"/>
                <a:ea typeface="微软雅黑" charset="0"/>
                <a:cs typeface="微软雅黑" charset="0"/>
              </a:rPr>
              <a:t>Protcol</a:t>
            </a:r>
          </a:p>
          <a:p>
            <a:pPr marL="342900" indent="-342900">
              <a:spcBef>
                <a:spcPct val="20000"/>
              </a:spcBef>
              <a:buFont typeface="Calibri" charset="0"/>
              <a:buChar char="–"/>
            </a:pPr>
            <a:r>
              <a:rPr lang="fr-FR" altLang="zh-CN" sz="1500">
                <a:solidFill>
                  <a:srgbClr val="333333"/>
                </a:solidFill>
                <a:latin typeface="微软雅黑" charset="0"/>
                <a:ea typeface="微软雅黑" charset="0"/>
                <a:cs typeface="微软雅黑" charset="0"/>
              </a:rPr>
              <a:t>Permission Management, Quota Management, Online Expansion</a:t>
            </a:r>
          </a:p>
          <a:p>
            <a:pPr marL="342900" indent="-342900" eaLnBrk="1" hangingPunct="1">
              <a:spcBef>
                <a:spcPct val="20000"/>
              </a:spcBef>
              <a:buFont typeface="Wingdings" charset="0"/>
              <a:buChar char="²"/>
            </a:pPr>
            <a:r>
              <a:rPr lang="en-US" altLang="zh-TW" b="1">
                <a:solidFill>
                  <a:srgbClr val="005596"/>
                </a:solidFill>
                <a:latin typeface="微软雅黑" charset="0"/>
                <a:ea typeface="微软雅黑" charset="0"/>
                <a:cs typeface="微软雅黑" charset="0"/>
              </a:rPr>
              <a:t>MANAGEMENT &amp; OPERATION</a:t>
            </a:r>
          </a:p>
          <a:p>
            <a:pPr marL="342900" indent="-342900">
              <a:spcBef>
                <a:spcPct val="20000"/>
              </a:spcBef>
              <a:buFont typeface="Calibri" charset="0"/>
              <a:buChar char="–"/>
            </a:pPr>
            <a:r>
              <a:rPr lang="en-US" altLang="zh-TW" sz="1500">
                <a:solidFill>
                  <a:srgbClr val="333333"/>
                </a:solidFill>
                <a:latin typeface="微软雅黑" charset="0"/>
                <a:ea typeface="微软雅黑" charset="0"/>
                <a:cs typeface="微软雅黑" charset="0"/>
              </a:rPr>
              <a:t>Power button and power resume management</a:t>
            </a:r>
          </a:p>
          <a:p>
            <a:pPr marL="342900" indent="-342900">
              <a:spcBef>
                <a:spcPct val="20000"/>
              </a:spcBef>
              <a:buFont typeface="Calibri" charset="0"/>
              <a:buChar char="–"/>
            </a:pPr>
            <a:r>
              <a:rPr lang="en-US" altLang="zh-TW" sz="1500">
                <a:solidFill>
                  <a:srgbClr val="333333"/>
                </a:solidFill>
                <a:latin typeface="微软雅黑" charset="0"/>
                <a:ea typeface="微软雅黑" charset="0"/>
                <a:cs typeface="微软雅黑" charset="0"/>
              </a:rPr>
              <a:t>PerfectFlash™ -Non-disruptive image update without system downtime</a:t>
            </a:r>
          </a:p>
          <a:p>
            <a:pPr marL="342900" indent="-342900">
              <a:spcBef>
                <a:spcPct val="20000"/>
              </a:spcBef>
              <a:buFont typeface="Calibri" charset="0"/>
              <a:buChar char="–"/>
            </a:pPr>
            <a:r>
              <a:rPr lang="en-US" altLang="zh-TW" sz="1500">
                <a:solidFill>
                  <a:srgbClr val="333333"/>
                </a:solidFill>
                <a:latin typeface="微软雅黑" charset="0"/>
                <a:ea typeface="微软雅黑" charset="0"/>
                <a:cs typeface="微软雅黑" charset="0"/>
              </a:rPr>
              <a:t>Built-in performance monitor and power usage monitoring</a:t>
            </a:r>
          </a:p>
          <a:p>
            <a:pPr marL="342900" indent="-342900">
              <a:spcBef>
                <a:spcPct val="20000"/>
              </a:spcBef>
              <a:buFont typeface="Calibri" charset="0"/>
              <a:buChar char="–"/>
            </a:pPr>
            <a:r>
              <a:rPr lang="en-US" altLang="zh-TW" sz="1500">
                <a:solidFill>
                  <a:srgbClr val="333333"/>
                </a:solidFill>
                <a:latin typeface="微软雅黑" charset="0"/>
                <a:ea typeface="微软雅黑" charset="0"/>
                <a:cs typeface="微软雅黑" charset="0"/>
              </a:rPr>
              <a:t>OPAS Service Log and UPS Monitor through USB</a:t>
            </a:r>
          </a:p>
          <a:p>
            <a:pPr marL="342900" indent="-342900">
              <a:spcBef>
                <a:spcPct val="20000"/>
              </a:spcBef>
              <a:buFont typeface="Calibri" charset="0"/>
              <a:buChar char="–"/>
            </a:pPr>
            <a:r>
              <a:rPr lang="en-US" altLang="zh-TW" sz="1500">
                <a:solidFill>
                  <a:srgbClr val="333333"/>
                </a:solidFill>
                <a:latin typeface="微软雅黑" charset="0"/>
                <a:ea typeface="微软雅黑" charset="0"/>
                <a:cs typeface="微软雅黑" charset="0"/>
              </a:rPr>
              <a:t>Support Wake-on-LAN and Wake-on-SAS</a:t>
            </a:r>
          </a:p>
          <a:p>
            <a:pPr marL="342900" indent="-342900">
              <a:spcBef>
                <a:spcPct val="20000"/>
              </a:spcBef>
              <a:buFont typeface="Calibri" charset="0"/>
              <a:buChar char="–"/>
            </a:pPr>
            <a:r>
              <a:rPr lang="en-US" altLang="zh-TW" sz="1500">
                <a:solidFill>
                  <a:srgbClr val="333333"/>
                </a:solidFill>
                <a:latin typeface="微软雅黑" charset="0"/>
                <a:ea typeface="微软雅黑" charset="0"/>
                <a:cs typeface="微软雅黑" charset="0"/>
              </a:rPr>
              <a:t>Mute alarm control</a:t>
            </a:r>
          </a:p>
        </p:txBody>
      </p:sp>
      <p:sp>
        <p:nvSpPr>
          <p:cNvPr id="10" name="Rectangle 2"/>
          <p:cNvSpPr>
            <a:spLocks noChangeArrowheads="1"/>
          </p:cNvSpPr>
          <p:nvPr/>
        </p:nvSpPr>
        <p:spPr bwMode="auto">
          <a:xfrm>
            <a:off x="428625" y="114300"/>
            <a:ext cx="6951663" cy="647700"/>
          </a:xfrm>
          <a:prstGeom prst="rect">
            <a:avLst/>
          </a:prstGeom>
          <a:noFill/>
          <a:ln w="9525">
            <a:noFill/>
            <a:miter lim="800000"/>
            <a:headEnd/>
            <a:tailEnd/>
          </a:ln>
        </p:spPr>
        <p:txBody>
          <a:bodyPr anchor="ctr"/>
          <a:lstStyle/>
          <a:p>
            <a:pPr eaLnBrk="1" hangingPunct="1">
              <a:buFont typeface="Arial" panose="020B0604020202020204" pitchFamily="34" charset="0"/>
              <a:buNone/>
              <a:defRPr/>
            </a:pPr>
            <a:r>
              <a:rPr lang="en-US" altLang="zh-TW" sz="3200" b="1" dirty="0">
                <a:solidFill>
                  <a:schemeClr val="tx1">
                    <a:lumMod val="75000"/>
                    <a:lumOff val="25000"/>
                  </a:schemeClr>
                </a:solidFill>
                <a:latin typeface="微软雅黑" pitchFamily="34" charset="-122"/>
                <a:ea typeface="微软雅黑" pitchFamily="34" charset="-122"/>
                <a:cs typeface="+mn-cs"/>
              </a:rPr>
              <a:t>Product Features and Highlights</a:t>
            </a:r>
          </a:p>
        </p:txBody>
      </p:sp>
      <p:sp>
        <p:nvSpPr>
          <p:cNvPr id="14" name="Rectangle 3"/>
          <p:cNvSpPr txBox="1">
            <a:spLocks/>
          </p:cNvSpPr>
          <p:nvPr/>
        </p:nvSpPr>
        <p:spPr bwMode="auto">
          <a:xfrm>
            <a:off x="323850" y="1196975"/>
            <a:ext cx="41767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20000"/>
              </a:spcBef>
              <a:buFont typeface="Wingdings" charset="0"/>
              <a:buChar char="²"/>
            </a:pPr>
            <a:r>
              <a:rPr kumimoji="0" lang="en-US" altLang="zh-TW" sz="1800" b="1" dirty="0">
                <a:solidFill>
                  <a:srgbClr val="005596"/>
                </a:solidFill>
                <a:latin typeface="微软雅黑" charset="0"/>
                <a:ea typeface="微软雅黑" charset="0"/>
                <a:cs typeface="微软雅黑" charset="0"/>
              </a:rPr>
              <a:t>SYSTEM &amp; CONTROLLER</a:t>
            </a:r>
          </a:p>
          <a:p>
            <a:pPr eaLnBrk="1" hangingPunct="1">
              <a:spcBef>
                <a:spcPct val="20000"/>
              </a:spcBef>
              <a:buFont typeface="Calibri" charset="0"/>
              <a:buChar char="–"/>
            </a:pPr>
            <a:r>
              <a:rPr kumimoji="0" lang="pt-BR" altLang="zh-TW" sz="1500" dirty="0">
                <a:solidFill>
                  <a:srgbClr val="333333"/>
                </a:solidFill>
                <a:latin typeface="微软雅黑" charset="0"/>
                <a:ea typeface="微软雅黑" charset="0"/>
                <a:cs typeface="微软雅黑" charset="0"/>
              </a:rPr>
              <a:t>64bit 6-core @ 1.1GHz Processor</a:t>
            </a:r>
          </a:p>
          <a:p>
            <a:pPr eaLnBrk="1" hangingPunct="1">
              <a:spcBef>
                <a:spcPct val="20000"/>
              </a:spcBef>
              <a:buFont typeface="Calibri" charset="0"/>
              <a:buChar char="–"/>
            </a:pPr>
            <a:r>
              <a:rPr kumimoji="0" lang="pt-BR" altLang="zh-TW" sz="1500" dirty="0">
                <a:solidFill>
                  <a:srgbClr val="333333"/>
                </a:solidFill>
                <a:latin typeface="微软雅黑" charset="0"/>
                <a:ea typeface="微软雅黑" charset="0"/>
                <a:cs typeface="微软雅黑" charset="0"/>
              </a:rPr>
              <a:t>Standard 2GB cache per </a:t>
            </a:r>
            <a:r>
              <a:rPr kumimoji="0" lang="pt-BR" altLang="zh-TW" sz="1500" dirty="0" err="1">
                <a:solidFill>
                  <a:srgbClr val="333333"/>
                </a:solidFill>
                <a:latin typeface="微软雅黑" charset="0"/>
                <a:ea typeface="微软雅黑" charset="0"/>
                <a:cs typeface="微软雅黑" charset="0"/>
              </a:rPr>
              <a:t>controller</a:t>
            </a:r>
            <a:r>
              <a:rPr kumimoji="0" lang="pt-BR" altLang="zh-TW" sz="1500" dirty="0">
                <a:solidFill>
                  <a:srgbClr val="333333"/>
                </a:solidFill>
                <a:latin typeface="微软雅黑" charset="0"/>
                <a:ea typeface="微软雅黑" charset="0"/>
                <a:cs typeface="微软雅黑" charset="0"/>
              </a:rPr>
              <a:t> (</a:t>
            </a:r>
            <a:r>
              <a:rPr kumimoji="0" lang="pt-BR" altLang="zh-TW" sz="1500" dirty="0" err="1">
                <a:solidFill>
                  <a:srgbClr val="333333"/>
                </a:solidFill>
                <a:latin typeface="微软雅黑" charset="0"/>
                <a:ea typeface="微软雅黑" charset="0"/>
                <a:cs typeface="微软雅黑" charset="0"/>
              </a:rPr>
              <a:t>up</a:t>
            </a:r>
            <a:r>
              <a:rPr kumimoji="0" lang="pt-BR" altLang="zh-TW" sz="1500" dirty="0">
                <a:solidFill>
                  <a:srgbClr val="333333"/>
                </a:solidFill>
                <a:latin typeface="微软雅黑" charset="0"/>
                <a:ea typeface="微软雅黑" charset="0"/>
                <a:cs typeface="微软雅黑" charset="0"/>
              </a:rPr>
              <a:t> </a:t>
            </a:r>
            <a:r>
              <a:rPr kumimoji="0" lang="pt-BR" altLang="zh-TW" sz="1500" dirty="0" err="1">
                <a:solidFill>
                  <a:srgbClr val="333333"/>
                </a:solidFill>
                <a:latin typeface="微软雅黑" charset="0"/>
                <a:ea typeface="微软雅黑" charset="0"/>
                <a:cs typeface="微软雅黑" charset="0"/>
              </a:rPr>
              <a:t>to</a:t>
            </a:r>
            <a:r>
              <a:rPr kumimoji="0" lang="pt-BR" altLang="zh-TW" sz="1500" dirty="0">
                <a:solidFill>
                  <a:srgbClr val="333333"/>
                </a:solidFill>
                <a:latin typeface="微软雅黑" charset="0"/>
                <a:ea typeface="微软雅黑" charset="0"/>
                <a:cs typeface="微软雅黑" charset="0"/>
              </a:rPr>
              <a:t> 16GB)</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Fiber Channel 8Gbps, </a:t>
            </a:r>
            <a:r>
              <a:rPr kumimoji="0" lang="en-US" altLang="zh-TW" sz="1500" dirty="0" err="1">
                <a:solidFill>
                  <a:srgbClr val="333333"/>
                </a:solidFill>
                <a:latin typeface="微软雅黑" charset="0"/>
                <a:ea typeface="微软雅黑" charset="0"/>
                <a:cs typeface="微软雅黑" charset="0"/>
              </a:rPr>
              <a:t>iSCSI</a:t>
            </a:r>
            <a:r>
              <a:rPr kumimoji="0" lang="en-US" altLang="zh-TW" sz="1500" dirty="0">
                <a:solidFill>
                  <a:srgbClr val="333333"/>
                </a:solidFill>
                <a:latin typeface="微软雅黑" charset="0"/>
                <a:ea typeface="微软雅黑" charset="0"/>
                <a:cs typeface="微软雅黑" charset="0"/>
              </a:rPr>
              <a:t> 1Gbps &amp; 10Gbps host connect ports </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Dual Controller High Availability Design</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High Scalability (112 HDDs) and Green Design</a:t>
            </a:r>
          </a:p>
          <a:p>
            <a:pPr eaLnBrk="1" hangingPunct="1">
              <a:spcBef>
                <a:spcPct val="20000"/>
              </a:spcBef>
              <a:buFont typeface="Wingdings" charset="0"/>
              <a:buChar char="²"/>
            </a:pPr>
            <a:r>
              <a:rPr kumimoji="0" lang="en-US" altLang="zh-TW" sz="1800" b="1" dirty="0">
                <a:solidFill>
                  <a:srgbClr val="005596"/>
                </a:solidFill>
                <a:latin typeface="微软雅黑" charset="0"/>
                <a:ea typeface="微软雅黑" charset="0"/>
                <a:cs typeface="微软雅黑" charset="0"/>
              </a:rPr>
              <a:t>DATA PROTECTION</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Predictive Data Migration (PDM)</a:t>
            </a:r>
          </a:p>
          <a:p>
            <a:pPr eaLnBrk="1" hangingPunct="1">
              <a:spcBef>
                <a:spcPct val="20000"/>
              </a:spcBef>
              <a:buFont typeface="Calibri" charset="0"/>
              <a:buChar char="–"/>
            </a:pPr>
            <a:r>
              <a:rPr kumimoji="0" lang="en-US" altLang="zh-TW" sz="1500" dirty="0" err="1">
                <a:solidFill>
                  <a:srgbClr val="333333"/>
                </a:solidFill>
                <a:latin typeface="微软雅黑" charset="0"/>
                <a:ea typeface="微软雅黑" charset="0"/>
                <a:cs typeface="微软雅黑" charset="0"/>
              </a:rPr>
              <a:t>PerfectRebuild</a:t>
            </a:r>
            <a:r>
              <a:rPr kumimoji="0" lang="en-US" altLang="zh-TW" sz="1500" dirty="0">
                <a:solidFill>
                  <a:srgbClr val="333333"/>
                </a:solidFill>
                <a:latin typeface="微软雅黑" charset="0"/>
                <a:ea typeface="微软雅黑" charset="0"/>
                <a:cs typeface="微软雅黑" charset="0"/>
              </a:rPr>
              <a:t> - Rebuild with improved recovery efficiency</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Advanced battery flash backup</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Online LUN clone (available in SR1)</a:t>
            </a:r>
          </a:p>
          <a:p>
            <a:pPr eaLnBrk="1" hangingPunct="1">
              <a:spcBef>
                <a:spcPct val="20000"/>
              </a:spcBef>
              <a:buFont typeface="Calibri" charset="0"/>
              <a:buChar char="–"/>
            </a:pPr>
            <a:r>
              <a:rPr kumimoji="0" lang="en-US" altLang="zh-TW" sz="1500" dirty="0">
                <a:solidFill>
                  <a:srgbClr val="333333"/>
                </a:solidFill>
                <a:latin typeface="微软雅黑" charset="0"/>
                <a:ea typeface="微软雅黑" charset="0"/>
                <a:cs typeface="微软雅黑" charset="0"/>
              </a:rPr>
              <a:t>Hard disks cache backup (available in SR3)</a:t>
            </a:r>
          </a:p>
        </p:txBody>
      </p:sp>
    </p:spTree>
    <p:extLst>
      <p:ext uri="{BB962C8B-B14F-4D97-AF65-F5344CB8AC3E}">
        <p14:creationId xmlns:p14="http://schemas.microsoft.com/office/powerpoint/2010/main" val="7265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600" smtClean="0">
                <a:latin typeface="Times New Roman" charset="0"/>
                <a:ea typeface="微软雅黑" charset="0"/>
                <a:cs typeface="微软雅黑" charset="0"/>
              </a:rPr>
              <a:t>Multipath Management Software</a:t>
            </a:r>
          </a:p>
          <a:p>
            <a:pPr lvl="1">
              <a:buFont typeface="Wingdings" charset="0"/>
              <a:buChar char="p"/>
            </a:pPr>
            <a:r>
              <a:rPr lang="en-US" altLang="zh-CN" sz="1600" smtClean="0">
                <a:latin typeface="Times New Roman" charset="0"/>
                <a:ea typeface="微软雅黑" charset="0"/>
                <a:cs typeface="微软雅黑" charset="0"/>
              </a:rPr>
              <a:t>Windows Application Server </a:t>
            </a:r>
            <a:r>
              <a:rPr lang="zh-CN" altLang="en-US" sz="1600" smtClean="0">
                <a:latin typeface="Times New Roman" charset="0"/>
                <a:ea typeface="微软雅黑" charset="0"/>
                <a:cs typeface="微软雅黑" charset="0"/>
              </a:rPr>
              <a:t>：</a:t>
            </a:r>
            <a:r>
              <a:rPr lang="en-US" altLang="zh-CN" sz="1600" smtClean="0">
                <a:latin typeface="Times New Roman" charset="0"/>
                <a:ea typeface="微软雅黑" charset="0"/>
                <a:cs typeface="微软雅黑" charset="0"/>
              </a:rPr>
              <a:t>Multipath Manager-[version]</a:t>
            </a:r>
            <a:r>
              <a:rPr lang="zh-CN" altLang="en-US" sz="1600" smtClean="0">
                <a:latin typeface="Times New Roman" charset="0"/>
                <a:ea typeface="微软雅黑" charset="0"/>
                <a:cs typeface="微软雅黑" charset="0"/>
              </a:rPr>
              <a:t> </a:t>
            </a:r>
            <a:r>
              <a:rPr lang="en-US" altLang="zh-CN" sz="1600" smtClean="0">
                <a:latin typeface="Times New Roman" charset="0"/>
                <a:ea typeface="微软雅黑" charset="0"/>
                <a:cs typeface="微软雅黑" charset="0"/>
              </a:rPr>
              <a:t>software</a:t>
            </a:r>
          </a:p>
          <a:p>
            <a:pPr lvl="1">
              <a:buFont typeface="Wingdings" charset="0"/>
              <a:buChar char="p"/>
            </a:pPr>
            <a:r>
              <a:rPr lang="en-US" altLang="zh-CN" sz="1600" smtClean="0">
                <a:latin typeface="Times New Roman" charset="0"/>
                <a:ea typeface="微软雅黑" charset="0"/>
                <a:cs typeface="微软雅黑" charset="0"/>
              </a:rPr>
              <a:t>Linux</a:t>
            </a:r>
            <a:r>
              <a:rPr lang="zh-CN" altLang="en-US" sz="1600" smtClean="0">
                <a:latin typeface="Times New Roman" charset="0"/>
                <a:ea typeface="微软雅黑" charset="0"/>
                <a:cs typeface="微软雅黑" charset="0"/>
              </a:rPr>
              <a:t> </a:t>
            </a:r>
            <a:r>
              <a:rPr lang="en-US" altLang="zh-CN" sz="1600" smtClean="0">
                <a:latin typeface="Times New Roman" charset="0"/>
                <a:ea typeface="微软雅黑" charset="0"/>
                <a:cs typeface="微软雅黑" charset="0"/>
              </a:rPr>
              <a:t>Application Server </a:t>
            </a:r>
            <a:r>
              <a:rPr lang="zh-CN" altLang="en-US" sz="1600" smtClean="0">
                <a:latin typeface="Times New Roman" charset="0"/>
                <a:ea typeface="微软雅黑" charset="0"/>
                <a:cs typeface="微软雅黑" charset="0"/>
              </a:rPr>
              <a:t>：</a:t>
            </a:r>
            <a:r>
              <a:rPr lang="en-US" altLang="zh-CN" sz="1600" smtClean="0">
                <a:latin typeface="Times New Roman" charset="0"/>
                <a:ea typeface="微软雅黑" charset="0"/>
                <a:cs typeface="微软雅黑" charset="0"/>
              </a:rPr>
              <a:t> The system comes with device-mapping-multipath software</a:t>
            </a:r>
          </a:p>
          <a:p>
            <a:pPr>
              <a:buFont typeface="Wingdings" charset="0"/>
              <a:buChar char="n"/>
            </a:pPr>
            <a:r>
              <a:rPr lang="en-US" altLang="zh-CN" sz="1600" smtClean="0">
                <a:latin typeface="Times New Roman" charset="0"/>
                <a:ea typeface="微软雅黑" charset="0"/>
                <a:cs typeface="微软雅黑" charset="0"/>
              </a:rPr>
              <a:t>Path redundancy strategy</a:t>
            </a:r>
          </a:p>
          <a:p>
            <a:pPr lvl="1">
              <a:buFont typeface="Wingdings" charset="0"/>
              <a:buChar char="p"/>
            </a:pPr>
            <a:r>
              <a:rPr lang="en-US" altLang="zh-CN" sz="1600" smtClean="0">
                <a:latin typeface="Times New Roman" charset="0"/>
                <a:ea typeface="微软雅黑" charset="0"/>
                <a:cs typeface="微软雅黑" charset="0"/>
              </a:rPr>
              <a:t>Windows</a:t>
            </a:r>
            <a:r>
              <a:rPr lang="zh-CN" altLang="en-US" sz="1600" smtClean="0">
                <a:latin typeface="Times New Roman" charset="0"/>
                <a:ea typeface="微软雅黑" charset="0"/>
                <a:cs typeface="微软雅黑" charset="0"/>
              </a:rPr>
              <a:t> </a:t>
            </a:r>
            <a:r>
              <a:rPr lang="en-US" altLang="zh-CN" sz="1600" smtClean="0">
                <a:latin typeface="Times New Roman" charset="0"/>
                <a:ea typeface="微软雅黑" charset="0"/>
                <a:cs typeface="微软雅黑" charset="0"/>
              </a:rPr>
              <a:t>Application Server</a:t>
            </a:r>
          </a:p>
          <a:p>
            <a:pPr lvl="1">
              <a:buFont typeface="Wingdings" charset="0"/>
              <a:buChar char="p"/>
            </a:pPr>
            <a:r>
              <a:rPr lang="en-US" altLang="zh-CN" sz="1600" smtClean="0">
                <a:latin typeface="Times New Roman" charset="0"/>
                <a:ea typeface="微软雅黑" charset="0"/>
                <a:cs typeface="微软雅黑" charset="0"/>
              </a:rPr>
              <a:t>Linux</a:t>
            </a:r>
            <a:r>
              <a:rPr lang="zh-CN" altLang="en-US" sz="1600" smtClean="0">
                <a:latin typeface="Times New Roman" charset="0"/>
                <a:ea typeface="微软雅黑" charset="0"/>
                <a:cs typeface="微软雅黑" charset="0"/>
              </a:rPr>
              <a:t> </a:t>
            </a:r>
            <a:r>
              <a:rPr lang="en-US" altLang="zh-CN" sz="1600" smtClean="0">
                <a:latin typeface="Times New Roman" charset="0"/>
                <a:ea typeface="微软雅黑" charset="0"/>
                <a:cs typeface="微软雅黑" charset="0"/>
              </a:rPr>
              <a:t>Application Server</a:t>
            </a:r>
            <a:endParaRPr lang="zh-CN" altLang="en-US" sz="16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555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err="1" smtClean="0">
                <a:solidFill>
                  <a:srgbClr val="595959"/>
                </a:solidFill>
                <a:latin typeface="Times New Roman" charset="0"/>
                <a:ea typeface="微软雅黑" charset="0"/>
                <a:cs typeface="微软雅黑" charset="0"/>
              </a:rPr>
              <a:t>iSCSI</a:t>
            </a:r>
            <a:r>
              <a:rPr lang="en-US" altLang="zh-CN" b="1" dirty="0" smtClean="0">
                <a:solidFill>
                  <a:srgbClr val="595959"/>
                </a:solidFill>
                <a:latin typeface="Times New Roman" charset="0"/>
                <a:ea typeface="微软雅黑" charset="0"/>
                <a:cs typeface="微软雅黑" charset="0"/>
              </a:rPr>
              <a:t>/FC</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Multipath</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73463"/>
            <a:ext cx="41052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24213"/>
            <a:ext cx="44418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7019925" y="4652963"/>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buFont typeface="Arial" charset="0"/>
              <a:buNone/>
            </a:pPr>
            <a:r>
              <a:rPr kumimoji="0" lang="en-US" altLang="zh-CN" sz="1800" b="1">
                <a:solidFill>
                  <a:srgbClr val="FF0000"/>
                </a:solidFill>
                <a:latin typeface="Times New Roman" charset="0"/>
                <a:cs typeface="Times New Roman" charset="0"/>
              </a:rPr>
              <a:t>Or multi bus</a:t>
            </a:r>
            <a:endParaRPr kumimoji="0" lang="zh-CN" altLang="en-US" sz="1800" b="1">
              <a:solidFill>
                <a:srgbClr val="FF0000"/>
              </a:solidFill>
              <a:latin typeface="Times New Roman" charset="0"/>
              <a:cs typeface="Times New Roman" charset="0"/>
            </a:endParaRPr>
          </a:p>
        </p:txBody>
      </p:sp>
      <p:sp>
        <p:nvSpPr>
          <p:cNvPr id="9" name="TextBox 6"/>
          <p:cNvSpPr txBox="1">
            <a:spLocks noChangeArrowheads="1"/>
          </p:cNvSpPr>
          <p:nvPr/>
        </p:nvSpPr>
        <p:spPr bwMode="auto">
          <a:xfrm>
            <a:off x="2174875" y="4746625"/>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buFont typeface="Arial" charset="0"/>
              <a:buNone/>
            </a:pPr>
            <a:r>
              <a:rPr kumimoji="0" lang="en-US" altLang="zh-CN" sz="1800" b="1">
                <a:solidFill>
                  <a:srgbClr val="FF0000"/>
                </a:solidFill>
                <a:latin typeface="Times New Roman" charset="0"/>
                <a:cs typeface="Times New Roman" charset="0"/>
              </a:rPr>
              <a:t>Or round robin</a:t>
            </a:r>
            <a:endParaRPr kumimoji="0" lang="zh-CN" altLang="en-US" sz="1800" b="1">
              <a:solidFill>
                <a:srgbClr val="FF0000"/>
              </a:solidFill>
              <a:latin typeface="Times New Roman" charset="0"/>
              <a:cs typeface="Times New Roman"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230188"/>
            <a:ext cx="6015038"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 Process</a:t>
            </a:r>
            <a:endParaRPr lang="zh-CN" altLang="en-US" b="1" dirty="0">
              <a:solidFill>
                <a:srgbClr val="595959"/>
              </a:solidFill>
              <a:latin typeface="Times New Roman" charset="0"/>
              <a:ea typeface="微软雅黑" charset="0"/>
              <a:cs typeface="微软雅黑" charset="0"/>
            </a:endParaRPr>
          </a:p>
        </p:txBody>
      </p:sp>
      <p:graphicFrame>
        <p:nvGraphicFramePr>
          <p:cNvPr id="5" name="内容占位符 3"/>
          <p:cNvGraphicFramePr>
            <a:graphicFrameLocks noChangeAspect="1"/>
          </p:cNvGraphicFramePr>
          <p:nvPr>
            <p:extLst>
              <p:ext uri="{D42A27DB-BD31-4B8C-83A1-F6EECF244321}">
                <p14:modId xmlns:p14="http://schemas.microsoft.com/office/powerpoint/2010/main" val="843706488"/>
              </p:ext>
            </p:extLst>
          </p:nvPr>
        </p:nvGraphicFramePr>
        <p:xfrm>
          <a:off x="2124075" y="1268413"/>
          <a:ext cx="4008438" cy="5256212"/>
        </p:xfrm>
        <a:graphic>
          <a:graphicData uri="http://schemas.openxmlformats.org/presentationml/2006/ole">
            <mc:AlternateContent xmlns:mc="http://schemas.openxmlformats.org/markup-compatibility/2006">
              <mc:Choice xmlns:v="urn:schemas-microsoft-com:vml" Requires="v">
                <p:oleObj spid="_x0000_s31746" name="Visio" r:id="rId4" imgW="4584700" imgH="6007100" progId="Visio.Drawing.11">
                  <p:embed/>
                </p:oleObj>
              </mc:Choice>
              <mc:Fallback>
                <p:oleObj name="Visio" r:id="rId4" imgW="4584700" imgH="600710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268413"/>
                        <a:ext cx="40084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NAS</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Network Configuration</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395288"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5040312"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162425"/>
            <a:ext cx="48958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Creating a shared directory - creating a disk pool</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524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43211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794250"/>
            <a:ext cx="5486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Creating a shared directory - creating a shared disk</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555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785938"/>
            <a:ext cx="484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618038"/>
            <a:ext cx="48021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659188"/>
            <a:ext cx="367188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User Authentication - Local Users</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16113"/>
            <a:ext cx="54864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716338"/>
            <a:ext cx="5486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User Authentication - Domain User</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395288"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628775"/>
            <a:ext cx="548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05263"/>
            <a:ext cx="441483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005263"/>
            <a:ext cx="38735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Setting quotas</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174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75" y="1989138"/>
            <a:ext cx="54864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638550"/>
            <a:ext cx="5486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b="1" smtClean="0">
                <a:latin typeface="Times New Roman" charset="0"/>
                <a:ea typeface="微软雅黑" charset="0"/>
                <a:cs typeface="微软雅黑" charset="0"/>
              </a:rPr>
              <a:t>CHMOD</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174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NAS</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Configuration</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73238"/>
            <a:ext cx="5486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3933825"/>
            <a:ext cx="41243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4083050"/>
            <a:ext cx="44846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030287"/>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NAS protocol access</a:t>
            </a:r>
          </a:p>
          <a:p>
            <a:pPr lvl="1">
              <a:buFont typeface="Wingdings" charset="0"/>
              <a:buChar char="p"/>
            </a:pPr>
            <a:r>
              <a:rPr lang="en-US" altLang="zh-CN" sz="2000" smtClean="0">
                <a:latin typeface="Times New Roman" charset="0"/>
                <a:ea typeface="微软雅黑" charset="0"/>
                <a:cs typeface="微软雅黑" charset="0"/>
              </a:rPr>
              <a:t>CIFS</a:t>
            </a: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Char char="p"/>
            </a:pPr>
            <a:endParaRPr lang="en-US" altLang="zh-CN" sz="2000" smtClean="0">
              <a:latin typeface="Times New Roman" charset="0"/>
              <a:ea typeface="微软雅黑" charset="0"/>
              <a:cs typeface="微软雅黑" charset="0"/>
            </a:endParaRPr>
          </a:p>
          <a:p>
            <a:pPr lvl="1">
              <a:buFont typeface="Wingdings" charset="0"/>
              <a:buNone/>
            </a:pPr>
            <a:endParaRPr lang="en-US" altLang="zh-CN" sz="2000" smtClean="0">
              <a:latin typeface="Times New Roman" charset="0"/>
              <a:ea typeface="微软雅黑" charset="0"/>
              <a:cs typeface="微软雅黑" charset="0"/>
            </a:endParaRPr>
          </a:p>
          <a:p>
            <a:pPr lvl="1">
              <a:buFont typeface="Wingdings" charset="0"/>
              <a:buChar char="p"/>
            </a:pPr>
            <a:r>
              <a:rPr lang="en-US" altLang="zh-CN" sz="2000" smtClean="0">
                <a:latin typeface="Times New Roman" charset="0"/>
                <a:ea typeface="微软雅黑" charset="0"/>
                <a:cs typeface="微软雅黑" charset="0"/>
              </a:rPr>
              <a:t>NFS</a:t>
            </a:r>
          </a:p>
          <a:p>
            <a:pPr lvl="1">
              <a:buFont typeface="Wingdings" charset="0"/>
              <a:buChar char="p"/>
            </a:pPr>
            <a:endParaRPr lang="zh-CN" altLang="en-US" sz="20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NAS</a:t>
            </a:r>
            <a:r>
              <a:rPr lang="zh-CN" altLang="en-US" b="1" smtClean="0">
                <a:solidFill>
                  <a:srgbClr val="595959"/>
                </a:solidFill>
                <a:latin typeface="Times New Roman" charset="0"/>
                <a:ea typeface="微软雅黑" charset="0"/>
                <a:cs typeface="微软雅黑" charset="0"/>
              </a:rPr>
              <a:t> </a:t>
            </a:r>
            <a:r>
              <a:rPr lang="en-US" altLang="zh-CN" b="1" smtClean="0">
                <a:solidFill>
                  <a:srgbClr val="595959"/>
                </a:solidFill>
                <a:latin typeface="Times New Roman" charset="0"/>
                <a:ea typeface="微软雅黑" charset="0"/>
                <a:cs typeface="微软雅黑" charset="0"/>
              </a:rPr>
              <a:t>Configuration</a:t>
            </a:r>
            <a:endParaRPr lang="zh-CN" altLang="en-US" b="1">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93887"/>
            <a:ext cx="39560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182812"/>
            <a:ext cx="40671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5207000"/>
            <a:ext cx="54864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3"/>
          <p:cNvSpPr txBox="1">
            <a:spLocks noChangeArrowheads="1"/>
          </p:cNvSpPr>
          <p:nvPr/>
        </p:nvSpPr>
        <p:spPr bwMode="auto">
          <a:xfrm>
            <a:off x="428625" y="2682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Product Specifications</a:t>
            </a:r>
            <a:endParaRPr lang="zh-CN" altLang="en-US" b="1" dirty="0">
              <a:solidFill>
                <a:srgbClr val="595959"/>
              </a:solidFill>
              <a:latin typeface="Times New Roman" charset="0"/>
              <a:ea typeface="微软雅黑" charset="0"/>
              <a:cs typeface="微软雅黑" charset="0"/>
            </a:endParaRPr>
          </a:p>
        </p:txBody>
      </p:sp>
      <p:pic>
        <p:nvPicPr>
          <p:cNvPr id="5"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052513"/>
            <a:ext cx="32877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4"/>
          <p:cNvGraphicFramePr>
            <a:graphicFrameLocks/>
          </p:cNvGraphicFramePr>
          <p:nvPr>
            <p:extLst>
              <p:ext uri="{D42A27DB-BD31-4B8C-83A1-F6EECF244321}">
                <p14:modId xmlns:p14="http://schemas.microsoft.com/office/powerpoint/2010/main" val="531598528"/>
              </p:ext>
            </p:extLst>
          </p:nvPr>
        </p:nvGraphicFramePr>
        <p:xfrm>
          <a:off x="250825" y="1052513"/>
          <a:ext cx="5184775" cy="5816602"/>
        </p:xfrm>
        <a:graphic>
          <a:graphicData uri="http://schemas.openxmlformats.org/drawingml/2006/table">
            <a:tbl>
              <a:tblPr/>
              <a:tblGrid>
                <a:gridCol w="1255713"/>
                <a:gridCol w="1449387"/>
                <a:gridCol w="247650"/>
                <a:gridCol w="2232025"/>
              </a:tblGrid>
              <a:tr h="190500">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Technology</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Specifications</a:t>
                      </a:r>
                      <a:endParaRPr kumimoji="0" lang="zh-CN" altLang="en-US" sz="9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gridSpan="2">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DS600-G20</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Single</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Controller</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a:t>
                      </a:r>
                      <a:endParaRPr kumimoji="0" lang="zh-CN" altLang="en-US" sz="9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50149" marR="50149"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c hMerge="1">
                  <a:txBody>
                    <a:bodyPr/>
                    <a:lstStyle/>
                    <a:p>
                      <a:endParaRPr lang="zh-CN" altLang="en-US"/>
                    </a:p>
                  </a:txBody>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DS600-G20</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a:t>
                      </a: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Dual</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FFFFFF"/>
                          </a:solidFill>
                          <a:effectLst/>
                          <a:latin typeface="Times New Roman" charset="0"/>
                          <a:ea typeface="宋体" charset="0"/>
                          <a:cs typeface="Times New Roman" charset="0"/>
                        </a:rPr>
                        <a:t>Controller</a:t>
                      </a:r>
                      <a:r>
                        <a:rPr kumimoji="0" lang="zh-CN" altLang="en-US" sz="800" b="1" i="0" u="none" strike="noStrike" cap="none" normalizeH="0" baseline="0">
                          <a:ln>
                            <a:noFill/>
                          </a:ln>
                          <a:solidFill>
                            <a:srgbClr val="FFFFFF"/>
                          </a:solidFill>
                          <a:effectLst/>
                          <a:latin typeface="Times New Roman" charset="0"/>
                          <a:ea typeface="宋体" charset="0"/>
                          <a:cs typeface="Times New Roman" charset="0"/>
                        </a:rPr>
                        <a:t>)</a:t>
                      </a:r>
                      <a:endParaRPr kumimoji="0" lang="zh-CN" altLang="en-US" sz="9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4BACC6"/>
                    </a:solidFill>
                  </a:tcPr>
                </a:tc>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C</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ontroller</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Hot</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swap,</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single</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controller</a:t>
                      </a:r>
                      <a:endParaRPr kumimoji="0" lang="zh-CN" altLang="en-US" sz="9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Hot</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swap,</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dual</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redundant</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controller</a:t>
                      </a:r>
                      <a:r>
                        <a:rPr kumimoji="0" lang="zh-CN" altLang="en-US" sz="900" b="0"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Active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Active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mode</a:t>
                      </a:r>
                      <a:endParaRPr kumimoji="0" lang="zh-CN" altLang="en-US" sz="9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Processor</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64-bit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Multi-core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processor</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Cache</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2GB-16GB</a:t>
                      </a:r>
                      <a:endParaRPr kumimoji="0" lang="zh-CN" altLang="en-US" sz="9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4GB-32GB</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Cache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Battery</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P</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rotection</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Lithium Battery   </a:t>
                      </a:r>
                      <a:endParaRPr kumimoji="0" lang="en-US" altLang="zh-CN" sz="9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  </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Flash Cache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endParaRPr kumimoji="0" lang="en-US" altLang="zh-CN" sz="800" b="1"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Protective</a:t>
                      </a:r>
                      <a:r>
                        <a:rPr kumimoji="0" lang="en-US" altLang="zh-CN" sz="800" b="0" i="0" u="none" strike="noStrike" cap="none" normalizeH="0" baseline="0">
                          <a:ln>
                            <a:noFill/>
                          </a:ln>
                          <a:solidFill>
                            <a:srgbClr val="333333"/>
                          </a:solidFill>
                          <a:effectLst/>
                          <a:latin typeface="Times New Roman" charset="0"/>
                          <a:ea typeface="微软雅黑" charset="0"/>
                          <a:cs typeface="微软雅黑"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Film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Group</a:t>
                      </a:r>
                      <a:endParaRPr kumimoji="0" lang="zh-CN" altLang="en-US" sz="800" b="1" i="0" u="none" strike="noStrike" cap="none" normalizeH="0" baseline="0">
                        <a:ln>
                          <a:noFill/>
                        </a:ln>
                        <a:solidFill>
                          <a:srgbClr val="000000"/>
                        </a:solidFill>
                        <a:effectLst/>
                        <a:latin typeface="Times New Roman" charset="0"/>
                        <a:ea typeface="宋体" charset="0"/>
                        <a:cs typeface="Times New Roman"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Standard</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configuration of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permanent</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Cache</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-b</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ackup</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unit,</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no</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limitation</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for</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power-off</a:t>
                      </a:r>
                      <a:r>
                        <a:rPr kumimoji="0" lang="zh-CN" altLang="en-US" sz="8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0" i="0" u="none" strike="noStrike" cap="none" normalizeH="0" baseline="0">
                          <a:ln>
                            <a:noFill/>
                          </a:ln>
                          <a:solidFill>
                            <a:srgbClr val="000000"/>
                          </a:solidFill>
                          <a:effectLst/>
                          <a:latin typeface="Times New Roman" charset="0"/>
                          <a:ea typeface="宋体" charset="0"/>
                          <a:cs typeface="Times New Roman" charset="0"/>
                        </a:rPr>
                        <a:t>time</a:t>
                      </a:r>
                      <a:endParaRPr kumimoji="0" lang="zh-CN" altLang="en-US" sz="9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Host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Channel</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for</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Controller</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4x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1Gb ISCSI</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host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interface,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addition</a:t>
                      </a:r>
                      <a:r>
                        <a:rPr kumimoji="0" lang="zh-CN" altLang="en-US" sz="800" b="1" i="0" u="none" strike="noStrike" cap="none" normalizeH="0" baseline="0">
                          <a:ln>
                            <a:noFill/>
                          </a:ln>
                          <a:solidFill>
                            <a:srgbClr val="000000"/>
                          </a:solidFill>
                          <a:effectLst/>
                          <a:latin typeface="Times New Roman" charset="0"/>
                          <a:ea typeface="宋体" charset="0"/>
                          <a:cs typeface="宋体" charset="0"/>
                        </a:rPr>
                        <a:t> of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2x 10Gb ISCSI host interface</a:t>
                      </a:r>
                      <a:r>
                        <a:rPr kumimoji="0" lang="zh-CN" altLang="en-US" sz="800" b="1" i="0" u="none" strike="noStrike" cap="none" normalizeH="0" baseline="0">
                          <a:ln>
                            <a:noFill/>
                          </a:ln>
                          <a:solidFill>
                            <a:srgbClr val="000000"/>
                          </a:solidFill>
                          <a:effectLst/>
                          <a:latin typeface="Times New Roman" charset="0"/>
                          <a:ea typeface="宋体" charset="0"/>
                          <a:cs typeface="宋体" charset="0"/>
                        </a:rPr>
                        <a:t> and</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2x 8Gb FC host port</a:t>
                      </a:r>
                      <a:r>
                        <a:rPr kumimoji="0" lang="zh-CN" altLang="en-US" sz="800" b="1" i="0" u="none" strike="noStrike" cap="none" normalizeH="0" baseline="0">
                          <a:ln>
                            <a:noFill/>
                          </a:ln>
                          <a:solidFill>
                            <a:srgbClr val="000000"/>
                          </a:solidFill>
                          <a:effectLst/>
                          <a:latin typeface="Times New Roman" charset="0"/>
                          <a:ea typeface="宋体" charset="0"/>
                          <a:cs typeface="宋体" charset="0"/>
                        </a:rPr>
                        <a:t> available</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Disk Channel</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4x SAS Disk Expansion Interface</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RAID</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Level</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0, 1, 1E, 3, 5, 6, 10 (0+1), 30, 50, 60</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Hot</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Spare</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rgbClr val="000000"/>
                          </a:solidFill>
                          <a:effectLst/>
                          <a:latin typeface="Times New Roman" charset="0"/>
                          <a:ea typeface="宋体" charset="0"/>
                          <a:cs typeface="宋体" charset="0"/>
                        </a:rPr>
                        <a:t>O</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verall</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and</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part</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hot</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standby</a:t>
                      </a:r>
                      <a:r>
                        <a:rPr kumimoji="0" lang="zh-CN" altLang="en-US" sz="900" b="0" i="0" u="none" strike="noStrike" cap="none" normalizeH="0" baseline="0">
                          <a:ln>
                            <a:noFill/>
                          </a:ln>
                          <a:solidFill>
                            <a:srgbClr val="000000"/>
                          </a:solidFill>
                          <a:effectLst/>
                          <a:latin typeface="Times New Roman" charset="0"/>
                          <a:ea typeface="宋体" charset="0"/>
                          <a:cs typeface="宋体" charset="0"/>
                        </a:rPr>
                        <a:t> supported</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auto</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rebuild</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in</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RIAD</a:t>
                      </a:r>
                      <a:r>
                        <a:rPr kumimoji="0" lang="zh-CN" altLang="en-US" sz="9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0" i="0" u="none" strike="noStrike" cap="none" normalizeH="0" baseline="0">
                          <a:ln>
                            <a:noFill/>
                          </a:ln>
                          <a:solidFill>
                            <a:srgbClr val="000000"/>
                          </a:solidFill>
                          <a:effectLst/>
                          <a:latin typeface="Times New Roman" charset="0"/>
                          <a:ea typeface="宋体" charset="0"/>
                          <a:cs typeface="Times New Roman" charset="0"/>
                        </a:rPr>
                        <a:t>backstage</a:t>
                      </a:r>
                      <a:endParaRPr kumimoji="0" lang="zh-CN" altLang="en-US" sz="9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200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Support Block</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Protocol</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ISCSI</a:t>
                      </a:r>
                      <a:r>
                        <a:rPr kumimoji="0" lang="zh-CN" altLang="en-US" sz="9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FC</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Support File</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Protocol</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SMB/CIFS</a:t>
                      </a:r>
                      <a:r>
                        <a:rPr kumimoji="0" lang="zh-CN" altLang="en-US" sz="9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NFS</a:t>
                      </a:r>
                      <a:r>
                        <a:rPr kumimoji="0" lang="zh-CN" altLang="en-US" sz="9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AFP</a:t>
                      </a:r>
                      <a:r>
                        <a:rPr kumimoji="0" lang="zh-CN" altLang="en-US" sz="9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FTP</a:t>
                      </a:r>
                      <a:r>
                        <a:rPr kumimoji="0" lang="zh-CN" altLang="en-US" sz="9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900" b="1" i="0" u="none" strike="noStrike" cap="none" normalizeH="0" baseline="0">
                          <a:ln>
                            <a:noFill/>
                          </a:ln>
                          <a:solidFill>
                            <a:srgbClr val="000000"/>
                          </a:solidFill>
                          <a:effectLst/>
                          <a:latin typeface="Times New Roman" charset="0"/>
                          <a:ea typeface="宋体" charset="0"/>
                          <a:cs typeface="Times New Roman" charset="0"/>
                        </a:rPr>
                        <a:t>WebDAV</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Support Share</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Disk</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Authority management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Quota management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Online capacity expansion</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Physical</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Characters</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 </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79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Maximum</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of</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Disk</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Up</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to</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connect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6x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JBOD</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up</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to</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112x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disks</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Disk</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Size</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Supported</a:t>
                      </a: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2TB</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3TB</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4TB</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7200 RPM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3.5”</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SATA / NL SAS</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600GB</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15K RPM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3.5” SAS</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endParaRPr kumimoji="0" lang="en-US" altLang="zh-CN" sz="900" b="1"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120GB</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240GB</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480GB  2.5”</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SSD</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Dimension</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Standard 3U height 19 in rack</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131x447x507mm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Power</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Fan</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2+1</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redundant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power,</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edundant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fans,</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support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online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exchange</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Net Weight</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20.1kg (no</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disk)</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Noise</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55dB -75dB</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Management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Characters</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 </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Management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Interface</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Sugon</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RAID</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Management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Software</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Fault</a:t>
                      </a: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 </a:t>
                      </a: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Alarm</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Interface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Alarm,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sound-light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alarm,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E-mail</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alarm,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SNMP</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Logging</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800" b="1" i="0" u="none" strike="noStrike" cap="none" normalizeH="0" baseline="0">
                          <a:ln>
                            <a:noFill/>
                          </a:ln>
                          <a:solidFill>
                            <a:srgbClr val="000000"/>
                          </a:solidFill>
                          <a:effectLst/>
                          <a:latin typeface="Times New Roman" charset="0"/>
                          <a:ea typeface="宋体" charset="0"/>
                          <a:cs typeface="宋体" charset="0"/>
                        </a:rPr>
                        <a:t>R</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eal-time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display</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of</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alarm</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logging,</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import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and</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export</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etc.</a:t>
                      </a:r>
                      <a:r>
                        <a:rPr kumimoji="0" lang="zh-CN" altLang="en-US" sz="800" b="1" i="0" u="none" strike="noStrike" cap="none" normalizeH="0" baseline="0">
                          <a:ln>
                            <a:noFill/>
                          </a:ln>
                          <a:solidFill>
                            <a:srgbClr val="000000"/>
                          </a:solidFill>
                          <a:effectLst/>
                          <a:latin typeface="Times New Roman" charset="0"/>
                          <a:ea typeface="宋体" charset="0"/>
                          <a:cs typeface="宋体" charset="0"/>
                        </a:rPr>
                        <a:t> supported</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System Compatibility</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 </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方正书宋简体" charset="0"/>
                          <a:cs typeface="方正书宋简体" charset="0"/>
                        </a:rPr>
                        <a:t>Fiber Equipment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rPr>
                        <a:t>Supported</a:t>
                      </a:r>
                    </a:p>
                  </a:txBody>
                  <a:tcPr marL="50149" marR="50149" marT="0" marB="0"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50800" cap="flat" cmpd="dbl" algn="ctr">
                      <a:solidFill>
                        <a:srgbClr val="4BACC6"/>
                      </a:solidFill>
                      <a:prstDash val="solid"/>
                      <a:round/>
                      <a:headEnd type="none" w="med" len="med"/>
                      <a:tailEnd type="none" w="med" len="med"/>
                    </a:lnB>
                    <a:lnTlToBr>
                      <a:noFill/>
                    </a:lnTlToBr>
                    <a:lnBlToTr>
                      <a:noFill/>
                    </a:lnBlToTr>
                    <a:solidFill>
                      <a:srgbClr val="E9F1F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LSI</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Qlogic</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Emulex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Brocade</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etc.</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50800" cap="flat" cmpd="dbl" algn="ctr">
                      <a:solidFill>
                        <a:srgbClr val="4BACC6"/>
                      </a:solidFill>
                      <a:prstDash val="solid"/>
                      <a:round/>
                      <a:headEnd type="none" w="med" len="med"/>
                      <a:tailEnd type="none" w="med" len="med"/>
                    </a:lnB>
                    <a:lnTlToBr>
                      <a:noFill/>
                    </a:lnTlToBr>
                    <a:lnBlToTr>
                      <a:noFill/>
                    </a:lnBlToTr>
                    <a:solidFill>
                      <a:srgbClr val="E9F1F5"/>
                    </a:solidFill>
                  </a:tcPr>
                </a:tc>
                <a:tc hMerge="1">
                  <a:txBody>
                    <a:bodyPr/>
                    <a:lstStyle/>
                    <a:p>
                      <a:endParaRPr lang="zh-CN" altLang="en-US"/>
                    </a:p>
                  </a:txBody>
                  <a:tcPr/>
                </a:tc>
                <a:tc hMerge="1">
                  <a:txBody>
                    <a:bodyPr/>
                    <a:lstStyle/>
                    <a:p>
                      <a:endParaRPr lang="zh-CN" altLang="en-US"/>
                    </a:p>
                  </a:txBody>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OS</a:t>
                      </a:r>
                      <a:r>
                        <a:rPr kumimoji="0" lang="zh-CN" altLang="en-US" sz="800" b="1" i="0" u="none" strike="noStrike" cap="none" normalizeH="0" baseline="0">
                          <a:ln>
                            <a:noFill/>
                          </a:ln>
                          <a:solidFill>
                            <a:srgbClr val="000000"/>
                          </a:solidFill>
                          <a:effectLst/>
                          <a:latin typeface="Times New Roman" charset="0"/>
                          <a:ea typeface="宋体" charset="0"/>
                          <a:cs typeface="宋体" charset="0"/>
                        </a:rPr>
                        <a:t> Supported</a:t>
                      </a:r>
                      <a:endParaRPr kumimoji="0" lang="zh-CN" altLang="en-US" sz="8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w="12700" cap="flat" cmpd="sng" algn="ctr">
                      <a:solidFill>
                        <a:srgbClr val="4BACC6"/>
                      </a:solidFill>
                      <a:prstDash val="solid"/>
                      <a:round/>
                      <a:headEnd type="none" w="med" len="med"/>
                      <a:tailEnd type="none" w="med" len="med"/>
                    </a:lnL>
                    <a:lnR>
                      <a:noFill/>
                    </a:lnR>
                    <a:lnT w="50800" cap="flat" cmpd="dbl"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Windows Server 2003/2008</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Red Hat Linux 5.X/6.X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SUSE Linux Enterprise Server 10.X/11.X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Vmware ESX,</a:t>
                      </a:r>
                      <a:r>
                        <a:rPr kumimoji="0" lang="zh-CN" altLang="en-US" sz="800" b="1"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800" b="1" i="0" u="none" strike="noStrike" cap="none" normalizeH="0" baseline="0">
                          <a:ln>
                            <a:noFill/>
                          </a:ln>
                          <a:solidFill>
                            <a:srgbClr val="000000"/>
                          </a:solidFill>
                          <a:effectLst/>
                          <a:latin typeface="Times New Roman" charset="0"/>
                          <a:ea typeface="宋体" charset="0"/>
                          <a:cs typeface="Times New Roman" charset="0"/>
                        </a:rPr>
                        <a:t>etc.</a:t>
                      </a:r>
                      <a:r>
                        <a:rPr kumimoji="0" lang="zh-CN" altLang="en-US" sz="800" b="1" i="0" u="none" strike="noStrike" cap="none" normalizeH="0" baseline="0">
                          <a:ln>
                            <a:noFill/>
                          </a:ln>
                          <a:solidFill>
                            <a:srgbClr val="000000"/>
                          </a:solidFill>
                          <a:effectLst/>
                          <a:latin typeface="Times New Roman" charset="0"/>
                          <a:ea typeface="宋体" charset="0"/>
                          <a:cs typeface="宋体" charset="0"/>
                        </a:rPr>
                        <a:t> supported</a:t>
                      </a:r>
                      <a:endParaRPr kumimoji="0" lang="zh-CN" altLang="en-US" sz="900" b="1" i="0" u="none" strike="noStrike" cap="none" normalizeH="0" baseline="0">
                        <a:ln>
                          <a:noFill/>
                        </a:ln>
                        <a:solidFill>
                          <a:srgbClr val="000000"/>
                        </a:solidFill>
                        <a:effectLst/>
                        <a:latin typeface="Times New Roman" charset="0"/>
                        <a:ea typeface="方正书宋简体" charset="0"/>
                        <a:cs typeface="方正书宋简体" charset="0"/>
                      </a:endParaRPr>
                    </a:p>
                  </a:txBody>
                  <a:tcPr marL="50149" marR="50149" marT="0" marB="0" horzOverflow="overflow">
                    <a:lnL>
                      <a:noFill/>
                    </a:lnL>
                    <a:lnR w="12700" cap="flat" cmpd="sng" algn="ctr">
                      <a:solidFill>
                        <a:srgbClr val="4BACC6"/>
                      </a:solidFill>
                      <a:prstDash val="solid"/>
                      <a:round/>
                      <a:headEnd type="none" w="med" len="med"/>
                      <a:tailEnd type="none" w="med" len="med"/>
                    </a:lnR>
                    <a:lnT w="50800" cap="flat" cmpd="dbl"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bl>
          </a:graphicData>
        </a:graphic>
      </p:graphicFrame>
      <p:pic>
        <p:nvPicPr>
          <p:cNvPr id="7" name="Picture 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508250"/>
            <a:ext cx="324008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50" y="5373688"/>
            <a:ext cx="35179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933825"/>
            <a:ext cx="33131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391" y="39698"/>
            <a:ext cx="7416945" cy="868361"/>
          </a:xfrm>
          <a:prstGeom prst="rect">
            <a:avLst/>
          </a:prstGeom>
          <a:noFill/>
          <a:ln w="9525" algn="ctr">
            <a:noFill/>
            <a:miter lim="800000"/>
            <a:headEnd/>
            <a:tailEnd/>
          </a:ln>
        </p:spPr>
        <p:txBody>
          <a:bodyPr lIns="95228" tIns="47613" rIns="95228" bIns="47613" anchor="ctr"/>
          <a:lstStyle/>
          <a:p>
            <a:pPr defTabSz="950198"/>
            <a:r>
              <a:rPr lang="en-US" altLang="zh-CN" sz="3200" b="1" dirty="0" smtClean="0">
                <a:solidFill>
                  <a:srgbClr val="990000"/>
                </a:solidFill>
                <a:latin typeface="微软雅黑" pitchFamily="34" charset="-122"/>
                <a:ea typeface="微软雅黑" pitchFamily="34" charset="-122"/>
              </a:rPr>
              <a:t>Contents</a:t>
            </a:r>
            <a:endParaRPr lang="zh-CN" altLang="en-US" sz="3200" b="1" dirty="0">
              <a:solidFill>
                <a:srgbClr val="990000"/>
              </a:solidFill>
              <a:latin typeface="微软雅黑" pitchFamily="34" charset="-122"/>
              <a:ea typeface="微软雅黑" pitchFamily="34" charset="-122"/>
            </a:endParaRPr>
          </a:p>
        </p:txBody>
      </p:sp>
      <p:grpSp>
        <p:nvGrpSpPr>
          <p:cNvPr id="82" name="Group 11"/>
          <p:cNvGrpSpPr>
            <a:grpSpLocks/>
          </p:cNvGrpSpPr>
          <p:nvPr/>
        </p:nvGrpSpPr>
        <p:grpSpPr bwMode="auto">
          <a:xfrm>
            <a:off x="1223973" y="1309831"/>
            <a:ext cx="6841255" cy="914400"/>
            <a:chOff x="0" y="0"/>
            <a:chExt cx="7287686" cy="685502"/>
          </a:xfrm>
        </p:grpSpPr>
        <p:sp>
          <p:nvSpPr>
            <p:cNvPr id="83" name="AutoShape 2"/>
            <p:cNvSpPr>
              <a:spLocks noChangeArrowheads="1"/>
            </p:cNvSpPr>
            <p:nvPr/>
          </p:nvSpPr>
          <p:spPr bwMode="auto">
            <a:xfrm>
              <a:off x="403359" y="64466"/>
              <a:ext cx="6884327" cy="621036"/>
            </a:xfrm>
            <a:prstGeom prst="roundRect">
              <a:avLst>
                <a:gd name="adj" fmla="val 10889"/>
              </a:avLst>
            </a:prstGeom>
            <a:solidFill>
              <a:schemeClr val="bg1">
                <a:lumMod val="50000"/>
              </a:schemeClr>
            </a:solidFill>
            <a:ln w="38100" cmpd="sng">
              <a:solidFill>
                <a:srgbClr val="FFFFFF"/>
              </a:solidFill>
              <a:bevel/>
              <a:headEnd/>
              <a:tailEnd/>
            </a:ln>
          </p:spPr>
          <p:txBody>
            <a:bodyPr wrap="none" anchor="ctr"/>
            <a:lstStyle/>
            <a:p>
              <a:endParaRPr lang="zh-CN" altLang="zh-CN" sz="240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4" name="AutoShape 6"/>
            <p:cNvSpPr>
              <a:spLocks noChangeArrowheads="1"/>
            </p:cNvSpPr>
            <p:nvPr/>
          </p:nvSpPr>
          <p:spPr bwMode="auto">
            <a:xfrm>
              <a:off x="0" y="0"/>
              <a:ext cx="619383" cy="561470"/>
            </a:xfrm>
            <a:prstGeom prst="roundRect">
              <a:avLst>
                <a:gd name="adj" fmla="val 11917"/>
              </a:avLst>
            </a:prstGeom>
            <a:solidFill>
              <a:schemeClr val="bg1">
                <a:lumMod val="65000"/>
              </a:schemeClr>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1</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5" name="TextBox 3"/>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Overview</a:t>
              </a:r>
            </a:p>
          </p:txBody>
        </p:sp>
      </p:grpSp>
      <p:grpSp>
        <p:nvGrpSpPr>
          <p:cNvPr id="86" name="Group 15"/>
          <p:cNvGrpSpPr>
            <a:grpSpLocks/>
          </p:cNvGrpSpPr>
          <p:nvPr/>
        </p:nvGrpSpPr>
        <p:grpSpPr bwMode="auto">
          <a:xfrm>
            <a:off x="1223973" y="2543847"/>
            <a:ext cx="6850780" cy="914400"/>
            <a:chOff x="0" y="0"/>
            <a:chExt cx="7297832" cy="685502"/>
          </a:xfrm>
        </p:grpSpPr>
        <p:sp>
          <p:nvSpPr>
            <p:cNvPr id="87"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8"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2</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9" name="TextBox 127"/>
            <p:cNvSpPr>
              <a:spLocks noChangeArrowheads="1"/>
            </p:cNvSpPr>
            <p:nvPr/>
          </p:nvSpPr>
          <p:spPr bwMode="auto">
            <a:xfrm>
              <a:off x="640664" y="141930"/>
              <a:ext cx="6657168"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Administration Configuration </a:t>
              </a:r>
            </a:p>
          </p:txBody>
        </p:sp>
      </p:grpSp>
      <p:grpSp>
        <p:nvGrpSpPr>
          <p:cNvPr id="11" name="Group 15"/>
          <p:cNvGrpSpPr>
            <a:grpSpLocks/>
          </p:cNvGrpSpPr>
          <p:nvPr/>
        </p:nvGrpSpPr>
        <p:grpSpPr bwMode="auto">
          <a:xfrm>
            <a:off x="1233498" y="3807217"/>
            <a:ext cx="6841255" cy="914400"/>
            <a:chOff x="0" y="0"/>
            <a:chExt cx="7287686" cy="685502"/>
          </a:xfrm>
        </p:grpSpPr>
        <p:sp>
          <p:nvSpPr>
            <p:cNvPr id="12" name="AutoShape 2"/>
            <p:cNvSpPr>
              <a:spLocks noChangeArrowheads="1"/>
            </p:cNvSpPr>
            <p:nvPr/>
          </p:nvSpPr>
          <p:spPr bwMode="auto">
            <a:xfrm>
              <a:off x="403359" y="64466"/>
              <a:ext cx="6884327" cy="621036"/>
            </a:xfrm>
            <a:prstGeom prst="roundRect">
              <a:avLst>
                <a:gd name="adj" fmla="val 10889"/>
              </a:avLst>
            </a:prstGeom>
            <a:solidFill>
              <a:schemeClr val="accent2">
                <a:lumMod val="75000"/>
              </a:schemeClr>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3" name="AutoShape 6"/>
            <p:cNvSpPr>
              <a:spLocks noChangeArrowheads="1"/>
            </p:cNvSpPr>
            <p:nvPr/>
          </p:nvSpPr>
          <p:spPr bwMode="auto">
            <a:xfrm>
              <a:off x="0" y="0"/>
              <a:ext cx="619383" cy="561470"/>
            </a:xfrm>
            <a:prstGeom prst="roundRect">
              <a:avLst>
                <a:gd name="adj" fmla="val 11917"/>
              </a:avLst>
            </a:prstGeom>
            <a:solidFill>
              <a:srgbClr val="FF0000"/>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3</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4"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Maintenance </a:t>
              </a:r>
            </a:p>
          </p:txBody>
        </p:sp>
      </p:grpSp>
      <p:grpSp>
        <p:nvGrpSpPr>
          <p:cNvPr id="15" name="Group 15"/>
          <p:cNvGrpSpPr>
            <a:grpSpLocks/>
          </p:cNvGrpSpPr>
          <p:nvPr/>
        </p:nvGrpSpPr>
        <p:grpSpPr bwMode="auto">
          <a:xfrm>
            <a:off x="1233498" y="5083847"/>
            <a:ext cx="6841255" cy="914400"/>
            <a:chOff x="0" y="0"/>
            <a:chExt cx="7287686" cy="685502"/>
          </a:xfrm>
        </p:grpSpPr>
        <p:sp>
          <p:nvSpPr>
            <p:cNvPr id="16"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7"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4</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8"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FAQ</a:t>
              </a:r>
            </a:p>
          </p:txBody>
        </p:sp>
      </p:grpSp>
    </p:spTree>
    <p:extLst>
      <p:ext uri="{BB962C8B-B14F-4D97-AF65-F5344CB8AC3E}">
        <p14:creationId xmlns:p14="http://schemas.microsoft.com/office/powerpoint/2010/main" val="44688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2301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Event Management</a:t>
            </a:r>
            <a:endParaRPr lang="zh-CN" altLang="en-US" b="1" dirty="0">
              <a:solidFill>
                <a:srgbClr val="595959"/>
              </a:solidFill>
              <a:latin typeface="Times New Roman" charset="0"/>
              <a:ea typeface="微软雅黑" charset="0"/>
              <a:cs typeface="微软雅黑" charset="0"/>
            </a:endParaRPr>
          </a:p>
        </p:txBody>
      </p:sp>
      <p:graphicFrame>
        <p:nvGraphicFramePr>
          <p:cNvPr id="5" name="Group 3"/>
          <p:cNvGraphicFramePr>
            <a:graphicFrameLocks noGrp="1"/>
          </p:cNvGraphicFramePr>
          <p:nvPr>
            <p:extLst>
              <p:ext uri="{D42A27DB-BD31-4B8C-83A1-F6EECF244321}">
                <p14:modId xmlns:p14="http://schemas.microsoft.com/office/powerpoint/2010/main" val="1978663738"/>
              </p:ext>
            </p:extLst>
          </p:nvPr>
        </p:nvGraphicFramePr>
        <p:xfrm>
          <a:off x="1187450" y="4652963"/>
          <a:ext cx="6921500" cy="2005015"/>
        </p:xfrm>
        <a:graphic>
          <a:graphicData uri="http://schemas.openxmlformats.org/drawingml/2006/table">
            <a:tbl>
              <a:tblPr/>
              <a:tblGrid>
                <a:gridCol w="1347788"/>
                <a:gridCol w="5573712"/>
              </a:tblGrid>
              <a:tr h="279400">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Level</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Introductions</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288925">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Fatal</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is an error in the system.</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2873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Critical</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is a serious problem that needs to be dealt with as soon as possible.</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873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Major</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Need to take some measures.</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2873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Minor</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There are some problems, and some suggestions are proposed.</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873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Warning</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Users decide whether to take measures.</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287338">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Information</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eaLnBrk="0" hangingPunct="0">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defRPr>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System information, without taking any measures.</a:t>
                      </a:r>
                    </a:p>
                  </a:txBody>
                  <a:tcPr marL="68587" marR="685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bl>
          </a:graphicData>
        </a:graphic>
      </p:graphicFrame>
      <p:pic>
        <p:nvPicPr>
          <p:cNvPr id="6" name="内容占位符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052513"/>
            <a:ext cx="6192837" cy="345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800" smtClean="0">
                <a:latin typeface="Times New Roman" charset="0"/>
                <a:ea typeface="微软雅黑" charset="0"/>
                <a:cs typeface="微软雅黑" charset="0"/>
              </a:rPr>
              <a:t>Ways of finding fault</a:t>
            </a:r>
          </a:p>
          <a:p>
            <a:pPr lvl="1">
              <a:buFont typeface="Wingdings" charset="0"/>
              <a:buChar char="p"/>
            </a:pPr>
            <a:r>
              <a:rPr lang="en-US" altLang="zh-CN" sz="1800" smtClean="0">
                <a:latin typeface="Times New Roman" charset="0"/>
                <a:ea typeface="微软雅黑" charset="0"/>
                <a:cs typeface="微软雅黑" charset="0"/>
              </a:rPr>
              <a:t>Buzzer alarm sound;</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All kinds of LED lights;</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Regularly check [event management] in the event record, if the management of the user to enable the event notification, in accordance with the rules of the event will be notified in the form of e-mail users;</a:t>
            </a:r>
          </a:p>
          <a:p>
            <a:pPr lvl="1">
              <a:buFont typeface="Wingdings" charset="0"/>
              <a:buChar char="p"/>
            </a:pPr>
            <a:r>
              <a:rPr lang="en-US" altLang="zh-CN" sz="1800" smtClean="0">
                <a:latin typeface="Times New Roman" charset="0"/>
                <a:ea typeface="微软雅黑" charset="0"/>
                <a:cs typeface="微软雅黑" charset="0"/>
              </a:rPr>
              <a:t>SNMP monitoring;</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Application server business exception, etc. </a:t>
            </a:r>
          </a:p>
          <a:p>
            <a:pPr>
              <a:buFont typeface="Wingdings" charset="0"/>
              <a:buChar char="n"/>
            </a:pPr>
            <a:r>
              <a:rPr lang="en-US" altLang="zh-CN" sz="1800" smtClean="0">
                <a:latin typeface="Times New Roman" charset="0"/>
                <a:ea typeface="微软雅黑" charset="0"/>
                <a:cs typeface="微软雅黑" charset="0"/>
              </a:rPr>
              <a:t>Troubleshooting recommendations</a:t>
            </a:r>
          </a:p>
          <a:p>
            <a:pPr lvl="1">
              <a:buFont typeface="Wingdings" charset="0"/>
              <a:buChar char="p"/>
            </a:pPr>
            <a:r>
              <a:rPr lang="en-US" altLang="zh-CN" sz="1800" smtClean="0">
                <a:latin typeface="Times New Roman" charset="0"/>
                <a:ea typeface="微软雅黑" charset="0"/>
                <a:cs typeface="微软雅黑" charset="0"/>
              </a:rPr>
              <a:t>Check the various types of LED lights;</a:t>
            </a:r>
          </a:p>
          <a:p>
            <a:pPr lvl="1">
              <a:buFont typeface="Wingdings" charset="0"/>
              <a:buChar char="p"/>
            </a:pPr>
            <a:r>
              <a:rPr lang="en-US" altLang="zh-CN" sz="1800" smtClean="0">
                <a:latin typeface="Times New Roman" charset="0"/>
                <a:ea typeface="微软雅黑" charset="0"/>
                <a:cs typeface="微软雅黑" charset="0"/>
              </a:rPr>
              <a:t>To see if there are Fatal, Critical, Minor, Major, etc. </a:t>
            </a:r>
            <a:endParaRPr lang="en-US" altLang="zh-CN" sz="18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68288"/>
            <a:ext cx="65913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System Troubleshooting</a:t>
            </a:r>
            <a:endParaRPr lang="zh-CN" altLang="en-US" b="1" dirty="0">
              <a:solidFill>
                <a:srgbClr val="595959"/>
              </a:solidFill>
              <a:latin typeface="Times New Roman" charset="0"/>
              <a:ea typeface="微软雅黑" charset="0"/>
              <a:cs typeface="微软雅黑"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800" dirty="0" smtClean="0">
                <a:latin typeface="Times New Roman" charset="0"/>
                <a:ea typeface="微软雅黑" charset="0"/>
                <a:cs typeface="微软雅黑" charset="0"/>
              </a:rPr>
              <a:t>Service reports are used to analyze the underlying problems of the storage system, which can be used to export the service report in two ways when the failure is encountered. </a:t>
            </a: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r>
              <a:rPr lang="en-US" altLang="zh-CN" sz="1800" dirty="0" smtClean="0">
                <a:latin typeface="Times New Roman" charset="0"/>
                <a:ea typeface="微软雅黑" charset="0"/>
                <a:cs typeface="微软雅黑" charset="0"/>
              </a:rPr>
              <a:t>Method 1 In the web administration interface, click [Save Service Report], the </a:t>
            </a:r>
            <a:r>
              <a:rPr lang="en-US" altLang="zh-CN" sz="1800" dirty="0" err="1" smtClean="0">
                <a:latin typeface="Times New Roman" charset="0"/>
                <a:ea typeface="微软雅黑" charset="0"/>
                <a:cs typeface="微软雅黑" charset="0"/>
              </a:rPr>
              <a:t>XX.zip</a:t>
            </a:r>
            <a:r>
              <a:rPr lang="en-US" altLang="zh-CN" sz="1800" dirty="0" smtClean="0">
                <a:latin typeface="Times New Roman" charset="0"/>
                <a:ea typeface="微软雅黑" charset="0"/>
                <a:cs typeface="微软雅黑" charset="0"/>
              </a:rPr>
              <a:t> saved locally.</a:t>
            </a:r>
          </a:p>
          <a:p>
            <a:pPr lvl="1">
              <a:buFont typeface="Wingdings" charset="0"/>
              <a:buChar char="p"/>
            </a:pPr>
            <a:endParaRPr lang="zh-CN" altLang="en-US"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r>
              <a:rPr lang="en-US" altLang="zh-CN" sz="1800" dirty="0" smtClean="0">
                <a:latin typeface="Times New Roman" charset="0"/>
                <a:ea typeface="微软雅黑" charset="0"/>
                <a:cs typeface="微软雅黑" charset="0"/>
              </a:rPr>
              <a:t>Method 2 U flash disk is inserted into the OPAS interface of the front panel of the main cabinet, waiting for a few minutes, the service report will be automatically saved to the U flash disk. </a:t>
            </a:r>
            <a:endParaRPr lang="zh-CN" altLang="en-US" sz="1800" dirty="0" smtClean="0">
              <a:latin typeface="Times New Roman" charset="0"/>
              <a:ea typeface="微软雅黑" charset="0"/>
              <a:cs typeface="微软雅黑" charset="0"/>
            </a:endParaRPr>
          </a:p>
          <a:p>
            <a:pPr>
              <a:buFont typeface="Wingdings" charset="0"/>
              <a:buNone/>
            </a:pPr>
            <a:endParaRPr lang="zh-CN" altLang="en-US" sz="24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Service report export</a:t>
            </a:r>
            <a:endParaRPr lang="zh-CN" altLang="en-US" b="1" dirty="0">
              <a:solidFill>
                <a:srgbClr val="595959"/>
              </a:solidFill>
              <a:latin typeface="Times New Roman" charset="0"/>
              <a:ea typeface="微软雅黑" charset="0"/>
              <a:cs typeface="微软雅黑" charset="0"/>
            </a:endParaRPr>
          </a:p>
        </p:txBody>
      </p:sp>
      <p:pic>
        <p:nvPicPr>
          <p:cNvPr id="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068638"/>
            <a:ext cx="73739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391" y="39698"/>
            <a:ext cx="7416945" cy="868361"/>
          </a:xfrm>
          <a:prstGeom prst="rect">
            <a:avLst/>
          </a:prstGeom>
          <a:noFill/>
          <a:ln w="9525" algn="ctr">
            <a:noFill/>
            <a:miter lim="800000"/>
            <a:headEnd/>
            <a:tailEnd/>
          </a:ln>
        </p:spPr>
        <p:txBody>
          <a:bodyPr lIns="95228" tIns="47613" rIns="95228" bIns="47613" anchor="ctr"/>
          <a:lstStyle/>
          <a:p>
            <a:pPr defTabSz="950198"/>
            <a:r>
              <a:rPr lang="en-US" altLang="zh-CN" sz="3200" b="1" dirty="0" smtClean="0">
                <a:solidFill>
                  <a:srgbClr val="990000"/>
                </a:solidFill>
                <a:latin typeface="微软雅黑" pitchFamily="34" charset="-122"/>
                <a:ea typeface="微软雅黑" pitchFamily="34" charset="-122"/>
              </a:rPr>
              <a:t>Contents</a:t>
            </a:r>
            <a:endParaRPr lang="zh-CN" altLang="en-US" sz="3200" b="1" dirty="0">
              <a:solidFill>
                <a:srgbClr val="990000"/>
              </a:solidFill>
              <a:latin typeface="微软雅黑" pitchFamily="34" charset="-122"/>
              <a:ea typeface="微软雅黑" pitchFamily="34" charset="-122"/>
            </a:endParaRPr>
          </a:p>
        </p:txBody>
      </p:sp>
      <p:grpSp>
        <p:nvGrpSpPr>
          <p:cNvPr id="82" name="Group 11"/>
          <p:cNvGrpSpPr>
            <a:grpSpLocks/>
          </p:cNvGrpSpPr>
          <p:nvPr/>
        </p:nvGrpSpPr>
        <p:grpSpPr bwMode="auto">
          <a:xfrm>
            <a:off x="1223973" y="1309831"/>
            <a:ext cx="6841255" cy="914400"/>
            <a:chOff x="0" y="0"/>
            <a:chExt cx="7287686" cy="685502"/>
          </a:xfrm>
        </p:grpSpPr>
        <p:sp>
          <p:nvSpPr>
            <p:cNvPr id="83" name="AutoShape 2"/>
            <p:cNvSpPr>
              <a:spLocks noChangeArrowheads="1"/>
            </p:cNvSpPr>
            <p:nvPr/>
          </p:nvSpPr>
          <p:spPr bwMode="auto">
            <a:xfrm>
              <a:off x="403359" y="64466"/>
              <a:ext cx="6884327" cy="621036"/>
            </a:xfrm>
            <a:prstGeom prst="roundRect">
              <a:avLst>
                <a:gd name="adj" fmla="val 10889"/>
              </a:avLst>
            </a:prstGeom>
            <a:solidFill>
              <a:schemeClr val="bg1">
                <a:lumMod val="50000"/>
              </a:schemeClr>
            </a:solidFill>
            <a:ln w="38100" cmpd="sng">
              <a:solidFill>
                <a:srgbClr val="FFFFFF"/>
              </a:solidFill>
              <a:bevel/>
              <a:headEnd/>
              <a:tailEnd/>
            </a:ln>
          </p:spPr>
          <p:txBody>
            <a:bodyPr wrap="none" anchor="ctr"/>
            <a:lstStyle/>
            <a:p>
              <a:endParaRPr lang="zh-CN" altLang="zh-CN" sz="240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4" name="AutoShape 6"/>
            <p:cNvSpPr>
              <a:spLocks noChangeArrowheads="1"/>
            </p:cNvSpPr>
            <p:nvPr/>
          </p:nvSpPr>
          <p:spPr bwMode="auto">
            <a:xfrm>
              <a:off x="0" y="0"/>
              <a:ext cx="619383" cy="561470"/>
            </a:xfrm>
            <a:prstGeom prst="roundRect">
              <a:avLst>
                <a:gd name="adj" fmla="val 11917"/>
              </a:avLst>
            </a:prstGeom>
            <a:solidFill>
              <a:schemeClr val="bg1">
                <a:lumMod val="65000"/>
              </a:schemeClr>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1</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5" name="TextBox 3"/>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Overview</a:t>
              </a:r>
            </a:p>
          </p:txBody>
        </p:sp>
      </p:grpSp>
      <p:grpSp>
        <p:nvGrpSpPr>
          <p:cNvPr id="86" name="Group 15"/>
          <p:cNvGrpSpPr>
            <a:grpSpLocks/>
          </p:cNvGrpSpPr>
          <p:nvPr/>
        </p:nvGrpSpPr>
        <p:grpSpPr bwMode="auto">
          <a:xfrm>
            <a:off x="1223973" y="2543847"/>
            <a:ext cx="6850780" cy="914400"/>
            <a:chOff x="0" y="0"/>
            <a:chExt cx="7297832" cy="685502"/>
          </a:xfrm>
        </p:grpSpPr>
        <p:sp>
          <p:nvSpPr>
            <p:cNvPr id="87" name="AutoShape 2"/>
            <p:cNvSpPr>
              <a:spLocks noChangeArrowheads="1"/>
            </p:cNvSpPr>
            <p:nvPr/>
          </p:nvSpPr>
          <p:spPr bwMode="auto">
            <a:xfrm>
              <a:off x="403359" y="64466"/>
              <a:ext cx="6884327" cy="621036"/>
            </a:xfrm>
            <a:prstGeom prst="roundRect">
              <a:avLst>
                <a:gd name="adj" fmla="val 10889"/>
              </a:avLst>
            </a:prstGeom>
            <a:solidFill>
              <a:srgbClr val="7F7F7F"/>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88" name="AutoShape 6"/>
            <p:cNvSpPr>
              <a:spLocks noChangeArrowheads="1"/>
            </p:cNvSpPr>
            <p:nvPr/>
          </p:nvSpPr>
          <p:spPr bwMode="auto">
            <a:xfrm>
              <a:off x="0" y="0"/>
              <a:ext cx="619383" cy="561470"/>
            </a:xfrm>
            <a:prstGeom prst="roundRect">
              <a:avLst>
                <a:gd name="adj" fmla="val 11917"/>
              </a:avLst>
            </a:prstGeom>
            <a:solidFill>
              <a:srgbClr val="A5A5A5"/>
            </a:solidFill>
            <a:ln w="38100" cmpd="sng">
              <a:solidFill>
                <a:schemeClr val="bg1"/>
              </a:solidFill>
              <a:bevel/>
              <a:headEnd/>
              <a:tailEnd/>
            </a:ln>
          </p:spPr>
          <p:txBody>
            <a:bodyPr wrap="none" anchor="ctr"/>
            <a:lstStyle/>
            <a:p>
              <a:pPr algn="ctr"/>
              <a:r>
                <a:rPr lang="en-US" sz="3733" dirty="0">
                  <a:solidFill>
                    <a:schemeClr val="bg1"/>
                  </a:solidFill>
                  <a:latin typeface="Arial Black" panose="020B0A04020102020204" pitchFamily="34" charset="0"/>
                  <a:sym typeface="Arial Black" panose="020B0A04020102020204" pitchFamily="34" charset="0"/>
                </a:rPr>
                <a:t>2</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89" name="TextBox 127"/>
            <p:cNvSpPr>
              <a:spLocks noChangeArrowheads="1"/>
            </p:cNvSpPr>
            <p:nvPr/>
          </p:nvSpPr>
          <p:spPr bwMode="auto">
            <a:xfrm>
              <a:off x="640664" y="141930"/>
              <a:ext cx="6657168"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Administration Configuration </a:t>
              </a:r>
            </a:p>
          </p:txBody>
        </p:sp>
      </p:grpSp>
      <p:grpSp>
        <p:nvGrpSpPr>
          <p:cNvPr id="11" name="Group 15"/>
          <p:cNvGrpSpPr>
            <a:grpSpLocks/>
          </p:cNvGrpSpPr>
          <p:nvPr/>
        </p:nvGrpSpPr>
        <p:grpSpPr bwMode="auto">
          <a:xfrm>
            <a:off x="1233498" y="3807217"/>
            <a:ext cx="6841255" cy="914400"/>
            <a:chOff x="0" y="0"/>
            <a:chExt cx="7287686" cy="685502"/>
          </a:xfrm>
        </p:grpSpPr>
        <p:sp>
          <p:nvSpPr>
            <p:cNvPr id="12" name="AutoShape 2"/>
            <p:cNvSpPr>
              <a:spLocks noChangeArrowheads="1"/>
            </p:cNvSpPr>
            <p:nvPr/>
          </p:nvSpPr>
          <p:spPr bwMode="auto">
            <a:xfrm>
              <a:off x="403359" y="64466"/>
              <a:ext cx="6884327" cy="621036"/>
            </a:xfrm>
            <a:prstGeom prst="roundRect">
              <a:avLst>
                <a:gd name="adj" fmla="val 10889"/>
              </a:avLst>
            </a:prstGeom>
            <a:solidFill>
              <a:schemeClr val="bg1">
                <a:lumMod val="50000"/>
              </a:schemeClr>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3" name="AutoShape 6"/>
            <p:cNvSpPr>
              <a:spLocks noChangeArrowheads="1"/>
            </p:cNvSpPr>
            <p:nvPr/>
          </p:nvSpPr>
          <p:spPr bwMode="auto">
            <a:xfrm>
              <a:off x="0" y="0"/>
              <a:ext cx="619383" cy="561470"/>
            </a:xfrm>
            <a:prstGeom prst="roundRect">
              <a:avLst>
                <a:gd name="adj" fmla="val 11917"/>
              </a:avLst>
            </a:prstGeom>
            <a:solidFill>
              <a:schemeClr val="bg1">
                <a:lumMod val="65000"/>
              </a:schemeClr>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3</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4"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Maintenance </a:t>
              </a:r>
            </a:p>
          </p:txBody>
        </p:sp>
      </p:grpSp>
      <p:grpSp>
        <p:nvGrpSpPr>
          <p:cNvPr id="15" name="Group 15"/>
          <p:cNvGrpSpPr>
            <a:grpSpLocks/>
          </p:cNvGrpSpPr>
          <p:nvPr/>
        </p:nvGrpSpPr>
        <p:grpSpPr bwMode="auto">
          <a:xfrm>
            <a:off x="1233498" y="5083847"/>
            <a:ext cx="6841255" cy="914400"/>
            <a:chOff x="0" y="0"/>
            <a:chExt cx="7287686" cy="685502"/>
          </a:xfrm>
        </p:grpSpPr>
        <p:sp>
          <p:nvSpPr>
            <p:cNvPr id="16" name="AutoShape 2"/>
            <p:cNvSpPr>
              <a:spLocks noChangeArrowheads="1"/>
            </p:cNvSpPr>
            <p:nvPr/>
          </p:nvSpPr>
          <p:spPr bwMode="auto">
            <a:xfrm>
              <a:off x="403359" y="64466"/>
              <a:ext cx="6884327" cy="621036"/>
            </a:xfrm>
            <a:prstGeom prst="roundRect">
              <a:avLst>
                <a:gd name="adj" fmla="val 10889"/>
              </a:avLst>
            </a:prstGeom>
            <a:solidFill>
              <a:schemeClr val="accent2">
                <a:lumMod val="75000"/>
              </a:schemeClr>
            </a:solidFill>
            <a:ln w="38100" cmpd="sng">
              <a:solidFill>
                <a:srgbClr val="FFFFFF"/>
              </a:solidFill>
              <a:bevel/>
              <a:headEnd/>
              <a:tailEnd/>
            </a:ln>
          </p:spPr>
          <p:txBody>
            <a:bodyPr wrap="none" anchor="ctr"/>
            <a:lstStyle/>
            <a:p>
              <a:endParaRPr lang="zh-CN" altLang="en-US" sz="2400" dirty="0"/>
            </a:p>
            <a:p>
              <a:endParaRPr lang="zh-CN" altLang="zh-CN" sz="2400" dirty="0">
                <a:solidFill>
                  <a:srgbClr val="000000"/>
                </a:solidFill>
                <a:latin typeface="Franklin Gothic Book" panose="020B0503020102020204" pitchFamily="34" charset="0"/>
                <a:ea typeface="黑体" panose="02010609060101010101" pitchFamily="49" charset="-122"/>
                <a:sym typeface="黑体" panose="02010609060101010101" pitchFamily="49" charset="-122"/>
              </a:endParaRPr>
            </a:p>
          </p:txBody>
        </p:sp>
        <p:sp>
          <p:nvSpPr>
            <p:cNvPr id="17" name="AutoShape 6"/>
            <p:cNvSpPr>
              <a:spLocks noChangeArrowheads="1"/>
            </p:cNvSpPr>
            <p:nvPr/>
          </p:nvSpPr>
          <p:spPr bwMode="auto">
            <a:xfrm>
              <a:off x="0" y="0"/>
              <a:ext cx="619383" cy="561470"/>
            </a:xfrm>
            <a:prstGeom prst="roundRect">
              <a:avLst>
                <a:gd name="adj" fmla="val 11917"/>
              </a:avLst>
            </a:prstGeom>
            <a:solidFill>
              <a:srgbClr val="FF0000"/>
            </a:solidFill>
            <a:ln w="38100" cmpd="sng">
              <a:solidFill>
                <a:schemeClr val="bg1"/>
              </a:solidFill>
              <a:bevel/>
              <a:headEnd/>
              <a:tailEnd/>
            </a:ln>
          </p:spPr>
          <p:txBody>
            <a:bodyPr wrap="none" anchor="ctr"/>
            <a:lstStyle/>
            <a:p>
              <a:pPr algn="ctr"/>
              <a:r>
                <a:rPr lang="en-US" altLang="zh-CN" sz="3733" dirty="0">
                  <a:solidFill>
                    <a:schemeClr val="bg1"/>
                  </a:solidFill>
                  <a:latin typeface="Arial Black" panose="020B0A04020102020204" pitchFamily="34" charset="0"/>
                  <a:sym typeface="Arial Black" panose="020B0A04020102020204" pitchFamily="34" charset="0"/>
                </a:rPr>
                <a:t>4</a:t>
              </a:r>
              <a:endParaRPr lang="zh-CN" altLang="en-US" sz="3733" dirty="0">
                <a:solidFill>
                  <a:schemeClr val="bg1"/>
                </a:solidFill>
                <a:latin typeface="Arial Black" panose="020B0A04020102020204" pitchFamily="34" charset="0"/>
                <a:sym typeface="Arial Black" panose="020B0A04020102020204" pitchFamily="34" charset="0"/>
              </a:endParaRPr>
            </a:p>
          </p:txBody>
        </p:sp>
        <p:sp>
          <p:nvSpPr>
            <p:cNvPr id="18" name="TextBox 127"/>
            <p:cNvSpPr>
              <a:spLocks noChangeArrowheads="1"/>
            </p:cNvSpPr>
            <p:nvPr/>
          </p:nvSpPr>
          <p:spPr bwMode="auto">
            <a:xfrm>
              <a:off x="792088" y="144016"/>
              <a:ext cx="6048672" cy="3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DS600-G20 FAQ</a:t>
              </a:r>
            </a:p>
          </p:txBody>
        </p:sp>
      </p:grpSp>
    </p:spTree>
    <p:extLst>
      <p:ext uri="{BB962C8B-B14F-4D97-AF65-F5344CB8AC3E}">
        <p14:creationId xmlns:p14="http://schemas.microsoft.com/office/powerpoint/2010/main" val="34525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600" b="1" dirty="0" smtClean="0">
                <a:latin typeface="Times New Roman" charset="0"/>
                <a:ea typeface="微软雅黑" charset="0"/>
                <a:cs typeface="微软雅黑" charset="0"/>
              </a:rPr>
              <a:t>After adding the AD domain, MAC </a:t>
            </a:r>
            <a:r>
              <a:rPr lang="en-US" altLang="zh-CN" sz="1600" b="1" dirty="0" err="1" smtClean="0">
                <a:latin typeface="Times New Roman" charset="0"/>
                <a:ea typeface="微软雅黑" charset="0"/>
                <a:cs typeface="微软雅黑" charset="0"/>
              </a:rPr>
              <a:t>OSis</a:t>
            </a:r>
            <a:r>
              <a:rPr lang="en-US" altLang="zh-CN" sz="1600" b="1" dirty="0" smtClean="0">
                <a:latin typeface="Times New Roman" charset="0"/>
                <a:ea typeface="微软雅黑" charset="0"/>
                <a:cs typeface="微软雅黑" charset="0"/>
              </a:rPr>
              <a:t> unable to access the SMB directory with the local user.</a:t>
            </a:r>
            <a:endParaRPr lang="zh-CN" altLang="en-US" sz="1600" b="1" dirty="0" smtClean="0">
              <a:latin typeface="Times New Roman" charset="0"/>
              <a:ea typeface="微软雅黑" charset="0"/>
              <a:cs typeface="微软雅黑" charset="0"/>
            </a:endParaRPr>
          </a:p>
          <a:p>
            <a:pPr lvl="1">
              <a:buFont typeface="Wingdings" charset="0"/>
              <a:buChar char="p"/>
            </a:pPr>
            <a:r>
              <a:rPr lang="en-US" altLang="zh-CN" sz="1600" b="1" dirty="0" smtClean="0">
                <a:latin typeface="Times New Roman" charset="0"/>
                <a:ea typeface="微软雅黑" charset="0"/>
                <a:cs typeface="微软雅黑" charset="0"/>
              </a:rPr>
              <a:t>After adding the AD domain, </a:t>
            </a:r>
            <a:r>
              <a:rPr lang="en-US" altLang="zh-CN" sz="1600" dirty="0" smtClean="0">
                <a:latin typeface="Times New Roman" charset="0"/>
                <a:ea typeface="微软雅黑" charset="0"/>
                <a:cs typeface="微软雅黑" charset="0"/>
              </a:rPr>
              <a:t>OS MAC will be automatically added to the user name DOMIAN information, that is, the local user will become the form of DOMAI</a:t>
            </a:r>
            <a:r>
              <a:rPr lang="zh-CN" altLang="en-US" sz="1600" dirty="0" smtClean="0">
                <a:latin typeface="Times New Roman" charset="0"/>
                <a:ea typeface="微软雅黑" charset="0"/>
                <a:cs typeface="微软雅黑" charset="0"/>
              </a:rPr>
              <a:t>／</a:t>
            </a:r>
            <a:r>
              <a:rPr lang="en-US" altLang="zh-CN" sz="1600" dirty="0" smtClean="0">
                <a:latin typeface="Times New Roman" charset="0"/>
                <a:ea typeface="微软雅黑" charset="0"/>
                <a:cs typeface="微软雅黑" charset="0"/>
              </a:rPr>
              <a:t>username, and therefore can not be accessed by local users SMB. </a:t>
            </a:r>
          </a:p>
          <a:p>
            <a:pPr>
              <a:buFont typeface="Wingdings" charset="0"/>
              <a:buChar char="n"/>
            </a:pPr>
            <a:r>
              <a:rPr lang="en-US" altLang="zh-CN" sz="1600" b="1" dirty="0" smtClean="0">
                <a:latin typeface="Times New Roman" charset="0"/>
                <a:ea typeface="微软雅黑" charset="0"/>
                <a:cs typeface="微软雅黑" charset="0"/>
              </a:rPr>
              <a:t>LDAP domain server management</a:t>
            </a:r>
            <a:endParaRPr lang="zh-CN" altLang="en-US" sz="1600" b="1" dirty="0" smtClean="0">
              <a:latin typeface="Times New Roman" charset="0"/>
              <a:ea typeface="微软雅黑" charset="0"/>
              <a:cs typeface="微软雅黑" charset="0"/>
            </a:endParaRPr>
          </a:p>
          <a:p>
            <a:pPr lvl="1">
              <a:buFont typeface="Wingdings" charset="0"/>
              <a:buNone/>
            </a:pPr>
            <a:r>
              <a:rPr lang="en-US" altLang="zh-CN" sz="1600" dirty="0" smtClean="0">
                <a:latin typeface="Times New Roman" charset="0"/>
                <a:ea typeface="微软雅黑" charset="0"/>
                <a:cs typeface="微软雅黑" charset="0"/>
              </a:rPr>
              <a:t>After adding the LDAP domain</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Local users can not be used, when the exit of the LDAP domain after the local users to continue to use</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Local users can not modify, add and delete</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Before setting the quota and permissions for local users will be cleared</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The user </a:t>
            </a:r>
            <a:r>
              <a:rPr lang="en-US" altLang="zh-CN" sz="1600" dirty="0" err="1" smtClean="0">
                <a:latin typeface="Times New Roman" charset="0"/>
                <a:ea typeface="微软雅黑" charset="0"/>
                <a:cs typeface="微软雅黑" charset="0"/>
              </a:rPr>
              <a:t>uid</a:t>
            </a:r>
            <a:r>
              <a:rPr lang="en-US" altLang="zh-CN" sz="1600" dirty="0" smtClean="0">
                <a:latin typeface="Times New Roman" charset="0"/>
                <a:ea typeface="微软雅黑" charset="0"/>
                <a:cs typeface="微软雅黑" charset="0"/>
              </a:rPr>
              <a:t> of the proposed LDAP server starts from 1000.</a:t>
            </a:r>
            <a:endParaRPr lang="zh-CN" altLang="en-US" sz="1600" dirty="0" smtClean="0">
              <a:latin typeface="Times New Roman" charset="0"/>
              <a:ea typeface="微软雅黑" charset="0"/>
              <a:cs typeface="微软雅黑" charset="0"/>
            </a:endParaRPr>
          </a:p>
          <a:p>
            <a:pPr lvl="1">
              <a:buFont typeface="Wingdings" charset="0"/>
              <a:buChar char="p"/>
            </a:pPr>
            <a:endParaRPr lang="zh-CN" altLang="en-US" sz="2000" dirty="0" smtClean="0">
              <a:latin typeface="Times New Roman" charset="0"/>
              <a:ea typeface="微软雅黑" charset="0"/>
              <a:cs typeface="微软雅黑" charset="0"/>
            </a:endParaRPr>
          </a:p>
          <a:p>
            <a:pPr>
              <a:buFont typeface="Wingdings" charset="0"/>
              <a:buChar char="n"/>
            </a:pPr>
            <a:endParaRPr lang="zh-CN" altLang="en-US" sz="24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333376"/>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FAQ</a:t>
            </a:r>
            <a:endParaRPr lang="zh-CN" altLang="en-US" b="1" dirty="0">
              <a:solidFill>
                <a:srgbClr val="595959"/>
              </a:solidFill>
              <a:latin typeface="Times New Roman" charset="0"/>
              <a:ea typeface="微软雅黑" charset="0"/>
              <a:cs typeface="微软雅黑"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800" b="1" dirty="0" smtClean="0">
                <a:latin typeface="Times New Roman" charset="0"/>
                <a:ea typeface="微软雅黑" charset="0"/>
                <a:cs typeface="微软雅黑" charset="0"/>
              </a:rPr>
              <a:t>Maximum capacity of shared disk</a:t>
            </a:r>
            <a:endParaRPr lang="zh-CN" altLang="en-US" sz="1800" b="1" dirty="0" smtClean="0">
              <a:latin typeface="Times New Roman" charset="0"/>
              <a:ea typeface="微软雅黑" charset="0"/>
              <a:cs typeface="微软雅黑" charset="0"/>
            </a:endParaRPr>
          </a:p>
          <a:p>
            <a:pPr lvl="1">
              <a:buFont typeface="Wingdings" charset="0"/>
              <a:buChar char="p"/>
            </a:pPr>
            <a:r>
              <a:rPr lang="en-US" altLang="zh-CN" sz="1400" dirty="0" smtClean="0">
                <a:latin typeface="Times New Roman" charset="0"/>
                <a:ea typeface="微软雅黑" charset="0"/>
                <a:cs typeface="微软雅黑" charset="0"/>
              </a:rPr>
              <a:t>The maximum capacity shared by the shared disk is related to the memory capacity of the controller.</a:t>
            </a:r>
          </a:p>
          <a:p>
            <a:pPr lvl="1">
              <a:buFont typeface="Wingdings" charset="0"/>
              <a:buChar char="p"/>
            </a:pPr>
            <a:endParaRPr lang="en-US" altLang="zh-CN" sz="14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lvl="1">
              <a:buFont typeface="Wingdings" charset="0"/>
              <a:buChar char="p"/>
            </a:pPr>
            <a:endParaRPr lang="en-US" altLang="zh-CN" sz="1800" dirty="0" smtClean="0">
              <a:latin typeface="Times New Roman" charset="0"/>
              <a:ea typeface="微软雅黑" charset="0"/>
              <a:cs typeface="微软雅黑" charset="0"/>
            </a:endParaRPr>
          </a:p>
          <a:p>
            <a:pPr>
              <a:buFont typeface="Wingdings" charset="0"/>
              <a:buChar char="n"/>
            </a:pPr>
            <a:r>
              <a:rPr lang="en-US" altLang="zh-CN" sz="1800" b="1" dirty="0" smtClean="0">
                <a:latin typeface="Times New Roman" charset="0"/>
                <a:ea typeface="微软雅黑" charset="0"/>
                <a:cs typeface="微软雅黑" charset="0"/>
              </a:rPr>
              <a:t>Name limit for disk pool and shared disk</a:t>
            </a:r>
            <a:endParaRPr lang="zh-CN" altLang="en-US" sz="1800" b="1" dirty="0" smtClean="0">
              <a:latin typeface="Times New Roman" charset="0"/>
              <a:ea typeface="微软雅黑" charset="0"/>
              <a:cs typeface="微软雅黑" charset="0"/>
            </a:endParaRPr>
          </a:p>
          <a:p>
            <a:pPr lvl="1">
              <a:buFont typeface="Wingdings" charset="0"/>
              <a:buChar char="p"/>
            </a:pPr>
            <a:r>
              <a:rPr lang="en-US" altLang="zh-CN" sz="1800" dirty="0" smtClean="0">
                <a:latin typeface="Times New Roman" charset="0"/>
                <a:ea typeface="微软雅黑" charset="0"/>
                <a:cs typeface="微软雅黑" charset="0"/>
              </a:rPr>
              <a:t>Not allowed to contain the following characters </a:t>
            </a:r>
            <a:r>
              <a:rPr lang="zh-CN" altLang="en-US" sz="1800" dirty="0" smtClean="0">
                <a:latin typeface="Times New Roman" charset="0"/>
                <a:ea typeface="微软雅黑" charset="0"/>
                <a:cs typeface="微软雅黑" charset="0"/>
              </a:rPr>
              <a:t>：</a:t>
            </a:r>
          </a:p>
          <a:p>
            <a:pPr lvl="1">
              <a:buFont typeface="Wingdings" charset="0"/>
              <a:buNone/>
            </a:pPr>
            <a:r>
              <a:rPr lang="en-US" altLang="zh-CN" sz="1800" dirty="0" smtClean="0">
                <a:latin typeface="Times New Roman" charset="0"/>
                <a:ea typeface="微软雅黑" charset="0"/>
                <a:cs typeface="微软雅黑" charset="0"/>
              </a:rPr>
              <a:t>.`~!@#$%^&amp;*()+={}[]|\:;"'&lt;&gt;,?/ and blanks</a:t>
            </a:r>
            <a:endParaRPr lang="zh-CN" altLang="en-US" sz="1800" dirty="0" smtClean="0">
              <a:latin typeface="Times New Roman" charset="0"/>
              <a:ea typeface="微软雅黑" charset="0"/>
              <a:cs typeface="微软雅黑" charset="0"/>
            </a:endParaRPr>
          </a:p>
          <a:p>
            <a:pPr lvl="1">
              <a:buFont typeface="Wingdings" charset="0"/>
              <a:buChar char="p"/>
            </a:pPr>
            <a:endParaRPr lang="zh-CN" altLang="en-US" sz="20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339725" y="2428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FAQ</a:t>
            </a:r>
            <a:endParaRPr lang="zh-CN" altLang="en-US" b="1">
              <a:solidFill>
                <a:srgbClr val="595959"/>
              </a:solidFill>
              <a:latin typeface="Times New Roman" charset="0"/>
              <a:ea typeface="微软雅黑" charset="0"/>
              <a:cs typeface="微软雅黑" charset="0"/>
            </a:endParaRPr>
          </a:p>
        </p:txBody>
      </p:sp>
      <p:graphicFrame>
        <p:nvGraphicFramePr>
          <p:cNvPr id="6" name="Group 4"/>
          <p:cNvGraphicFramePr>
            <a:graphicFrameLocks noGrp="1"/>
          </p:cNvGraphicFramePr>
          <p:nvPr>
            <p:extLst>
              <p:ext uri="{D42A27DB-BD31-4B8C-83A1-F6EECF244321}">
                <p14:modId xmlns:p14="http://schemas.microsoft.com/office/powerpoint/2010/main" val="3392423409"/>
              </p:ext>
            </p:extLst>
          </p:nvPr>
        </p:nvGraphicFramePr>
        <p:xfrm>
          <a:off x="971550" y="1773238"/>
          <a:ext cx="6192838" cy="1989138"/>
        </p:xfrm>
        <a:graphic>
          <a:graphicData uri="http://schemas.openxmlformats.org/drawingml/2006/table">
            <a:tbl>
              <a:tblPr/>
              <a:tblGrid>
                <a:gridCol w="2376488"/>
                <a:gridCol w="3816350"/>
              </a:tblGrid>
              <a:tr h="606425">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charset="0"/>
                          <a:ea typeface="宋体" charset="0"/>
                          <a:cs typeface="Times New Roman" charset="0"/>
                        </a:rPr>
                        <a:t>Controller memory capacity</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800" b="0" i="0" u="none" strike="noStrike" cap="none" normalizeH="0" baseline="0">
                          <a:ln>
                            <a:noFill/>
                          </a:ln>
                          <a:solidFill>
                            <a:srgbClr val="FFFFFF"/>
                          </a:solidFill>
                          <a:effectLst/>
                          <a:latin typeface="Times New Roman" charset="0"/>
                          <a:ea typeface="宋体" charset="0"/>
                          <a:cs typeface="Times New Roman" charset="0"/>
                        </a:rPr>
                        <a:t>Shared disk allows maximum capacity</a:t>
                      </a:r>
                      <a:endParaRPr kumimoji="0" lang="en-US" altLang="zh-CN" sz="1800" b="1" i="0" u="none" strike="noStrike" cap="none" normalizeH="0" baseline="0">
                        <a:ln>
                          <a:noFill/>
                        </a:ln>
                        <a:solidFill>
                          <a:srgbClr val="FFFFFF"/>
                        </a:solidFill>
                        <a:effectLst/>
                        <a:latin typeface="Times New Roman" charset="0"/>
                        <a:ea typeface="宋体" charset="0"/>
                        <a:cs typeface="Times New Roman" charset="0"/>
                      </a:endParaRP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346075">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charset="0"/>
                          <a:ea typeface="宋体" charset="0"/>
                          <a:cs typeface="Times New Roman" charset="0"/>
                        </a:rPr>
                        <a:t>2GB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Times New Roman" charset="0"/>
                          <a:ea typeface="宋体" charset="0"/>
                          <a:cs typeface="Times New Roman" charset="0"/>
                        </a:rPr>
                        <a:t>8TB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44488">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charset="0"/>
                          <a:ea typeface="宋体" charset="0"/>
                          <a:cs typeface="Times New Roman" charset="0"/>
                        </a:rPr>
                        <a:t>4GB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Times New Roman" charset="0"/>
                          <a:ea typeface="宋体" charset="0"/>
                          <a:cs typeface="Times New Roman" charset="0"/>
                        </a:rPr>
                        <a:t>16TB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46075">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charset="0"/>
                          <a:ea typeface="宋体" charset="0"/>
                          <a:cs typeface="Times New Roman" charset="0"/>
                        </a:rPr>
                        <a:t>8GB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Times New Roman" charset="0"/>
                          <a:ea typeface="宋体" charset="0"/>
                          <a:cs typeface="Times New Roman" charset="0"/>
                        </a:rPr>
                        <a:t>32TB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46075">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charset="0"/>
                          <a:ea typeface="宋体" charset="0"/>
                          <a:cs typeface="Times New Roman" charset="0"/>
                        </a:rPr>
                        <a:t>16GB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Times New Roman" charset="0"/>
                          <a:ea typeface="宋体" charset="0"/>
                          <a:cs typeface="Times New Roman" charset="0"/>
                        </a:rPr>
                        <a:t>100TB</a:t>
                      </a:r>
                    </a:p>
                  </a:txBody>
                  <a:tcPr marL="134857" marR="1348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bl>
          </a:graphicData>
        </a:graphic>
      </p:graphicFrame>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600" b="1" dirty="0" smtClean="0">
                <a:latin typeface="Times New Roman" charset="0"/>
                <a:ea typeface="微软雅黑" charset="0"/>
                <a:cs typeface="微软雅黑" charset="0"/>
              </a:rPr>
              <a:t>Local user /User group name restriction</a:t>
            </a:r>
            <a:endParaRPr lang="zh-CN" altLang="en-US" sz="1600" b="1" dirty="0" smtClean="0">
              <a:latin typeface="Times New Roman" charset="0"/>
              <a:ea typeface="微软雅黑" charset="0"/>
              <a:cs typeface="微软雅黑" charset="0"/>
            </a:endParaRPr>
          </a:p>
          <a:p>
            <a:pPr lvl="1">
              <a:buFont typeface="Wingdings" charset="0"/>
              <a:buChar char="p"/>
            </a:pPr>
            <a:r>
              <a:rPr lang="en-US" altLang="zh-CN" sz="1600" dirty="0" smtClean="0">
                <a:latin typeface="Times New Roman" charset="0"/>
                <a:ea typeface="微软雅黑" charset="0"/>
                <a:cs typeface="微软雅黑" charset="0"/>
              </a:rPr>
              <a:t>The following characters are not allowed</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The maximum length is 30 bytes</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Can‘t be empty</a:t>
            </a:r>
            <a:r>
              <a:rPr lang="zh-CN" altLang="en-US" sz="1600" dirty="0" smtClean="0">
                <a:latin typeface="Times New Roman" charset="0"/>
                <a:ea typeface="微软雅黑" charset="0"/>
                <a:cs typeface="微软雅黑" charset="0"/>
              </a:rPr>
              <a:t>；</a:t>
            </a:r>
          </a:p>
          <a:p>
            <a:pPr lvl="1">
              <a:buFont typeface="Wingdings" charset="0"/>
              <a:buChar char="p"/>
            </a:pPr>
            <a:r>
              <a:rPr lang="en-US" altLang="zh-CN" sz="1600" dirty="0" smtClean="0">
                <a:latin typeface="Times New Roman" charset="0"/>
                <a:ea typeface="微软雅黑" charset="0"/>
                <a:cs typeface="微软雅黑" charset="0"/>
              </a:rPr>
              <a:t>Reserved local users </a:t>
            </a:r>
            <a:r>
              <a:rPr lang="zh-CN" altLang="en-US" sz="1600" dirty="0" smtClean="0">
                <a:latin typeface="Times New Roman" charset="0"/>
                <a:ea typeface="微软雅黑" charset="0"/>
                <a:cs typeface="微软雅黑" charset="0"/>
              </a:rPr>
              <a:t>：</a:t>
            </a:r>
            <a:r>
              <a:rPr lang="en-US" altLang="zh-CN" sz="1600" dirty="0" smtClean="0">
                <a:latin typeface="Times New Roman" charset="0"/>
                <a:ea typeface="微软雅黑" charset="0"/>
                <a:cs typeface="微软雅黑" charset="0"/>
              </a:rPr>
              <a:t>"root", "daemon", "</a:t>
            </a:r>
            <a:r>
              <a:rPr lang="en-US" altLang="zh-CN" sz="1600" dirty="0" err="1" smtClean="0">
                <a:latin typeface="Times New Roman" charset="0"/>
                <a:ea typeface="微软雅黑" charset="0"/>
                <a:cs typeface="微软雅黑" charset="0"/>
              </a:rPr>
              <a:t>sshd</a:t>
            </a:r>
            <a:r>
              <a:rPr lang="en-US" altLang="zh-CN" sz="1600" dirty="0" smtClean="0">
                <a:latin typeface="Times New Roman" charset="0"/>
                <a:ea typeface="微软雅黑" charset="0"/>
                <a:cs typeface="微软雅黑" charset="0"/>
              </a:rPr>
              <a:t>", "nobody", "</a:t>
            </a:r>
            <a:r>
              <a:rPr lang="en-US" altLang="zh-CN" sz="1600" dirty="0" err="1" smtClean="0">
                <a:latin typeface="Times New Roman" charset="0"/>
                <a:ea typeface="微软雅黑" charset="0"/>
                <a:cs typeface="微软雅黑" charset="0"/>
              </a:rPr>
              <a:t>messagebus</a:t>
            </a:r>
            <a:r>
              <a:rPr lang="en-US" altLang="zh-CN" sz="1600" dirty="0" smtClean="0">
                <a:latin typeface="Times New Roman" charset="0"/>
                <a:ea typeface="微软雅黑" charset="0"/>
                <a:cs typeface="微软雅黑" charset="0"/>
              </a:rPr>
              <a:t>" and "administrator“</a:t>
            </a:r>
          </a:p>
          <a:p>
            <a:pPr lvl="1">
              <a:buFont typeface="Wingdings" charset="0"/>
              <a:buChar char="p"/>
            </a:pPr>
            <a:r>
              <a:rPr lang="en-US" altLang="zh-CN" sz="1600" dirty="0" smtClean="0">
                <a:latin typeface="Times New Roman" charset="0"/>
                <a:ea typeface="微软雅黑" charset="0"/>
                <a:cs typeface="微软雅黑" charset="0"/>
              </a:rPr>
              <a:t>Reserved local user group</a:t>
            </a:r>
            <a:r>
              <a:rPr lang="zh-CN" altLang="en-US" sz="1600" dirty="0" smtClean="0">
                <a:latin typeface="Times New Roman" charset="0"/>
                <a:ea typeface="微软雅黑" charset="0"/>
                <a:cs typeface="微软雅黑" charset="0"/>
              </a:rPr>
              <a:t>：</a:t>
            </a:r>
            <a:r>
              <a:rPr lang="en-US" altLang="zh-CN" sz="1600" dirty="0" smtClean="0">
                <a:latin typeface="Times New Roman" charset="0"/>
                <a:ea typeface="微软雅黑" charset="0"/>
                <a:cs typeface="微软雅黑" charset="0"/>
              </a:rPr>
              <a:t> "root", "bin", "daemon", "sys", "</a:t>
            </a:r>
            <a:r>
              <a:rPr lang="en-US" altLang="zh-CN" sz="1600" dirty="0" err="1" smtClean="0">
                <a:latin typeface="Times New Roman" charset="0"/>
                <a:ea typeface="微软雅黑" charset="0"/>
                <a:cs typeface="微软雅黑" charset="0"/>
              </a:rPr>
              <a:t>adm</a:t>
            </a:r>
            <a:r>
              <a:rPr lang="en-US" altLang="zh-CN" sz="1600" dirty="0" smtClean="0">
                <a:latin typeface="Times New Roman" charset="0"/>
                <a:ea typeface="微软雅黑" charset="0"/>
                <a:cs typeface="微软雅黑" charset="0"/>
              </a:rPr>
              <a:t>", "</a:t>
            </a:r>
            <a:r>
              <a:rPr lang="en-US" altLang="zh-CN" sz="1600" dirty="0" err="1" smtClean="0">
                <a:latin typeface="Times New Roman" charset="0"/>
                <a:ea typeface="微软雅黑" charset="0"/>
                <a:cs typeface="微软雅黑" charset="0"/>
              </a:rPr>
              <a:t>tty</a:t>
            </a:r>
            <a:r>
              <a:rPr lang="en-US" altLang="zh-CN" sz="1600" dirty="0" smtClean="0">
                <a:latin typeface="Times New Roman" charset="0"/>
                <a:ea typeface="微软雅黑" charset="0"/>
                <a:cs typeface="微软雅黑" charset="0"/>
              </a:rPr>
              <a:t>", "disk", "</a:t>
            </a:r>
            <a:r>
              <a:rPr lang="en-US" altLang="zh-CN" sz="1600" dirty="0" err="1" smtClean="0">
                <a:latin typeface="Times New Roman" charset="0"/>
                <a:ea typeface="微软雅黑" charset="0"/>
                <a:cs typeface="微软雅黑" charset="0"/>
              </a:rPr>
              <a:t>mem</a:t>
            </a:r>
            <a:r>
              <a:rPr lang="en-US" altLang="zh-CN" sz="1600" dirty="0" smtClean="0">
                <a:latin typeface="Times New Roman" charset="0"/>
                <a:ea typeface="微软雅黑" charset="0"/>
                <a:cs typeface="微软雅黑" charset="0"/>
              </a:rPr>
              <a:t>", "</a:t>
            </a:r>
            <a:r>
              <a:rPr lang="en-US" altLang="zh-CN" sz="1600" dirty="0" err="1" smtClean="0">
                <a:latin typeface="Times New Roman" charset="0"/>
                <a:ea typeface="微软雅黑" charset="0"/>
                <a:cs typeface="微软雅黑" charset="0"/>
              </a:rPr>
              <a:t>kmem</a:t>
            </a:r>
            <a:r>
              <a:rPr lang="en-US" altLang="zh-CN" sz="1600" dirty="0" smtClean="0">
                <a:latin typeface="Times New Roman" charset="0"/>
                <a:ea typeface="微软雅黑" charset="0"/>
                <a:cs typeface="微软雅黑" charset="0"/>
              </a:rPr>
              <a:t>", "wheel", "</a:t>
            </a:r>
            <a:r>
              <a:rPr lang="en-US" altLang="zh-CN" sz="1600" dirty="0" err="1" smtClean="0">
                <a:latin typeface="Times New Roman" charset="0"/>
                <a:ea typeface="微软雅黑" charset="0"/>
                <a:cs typeface="微软雅黑" charset="0"/>
              </a:rPr>
              <a:t>uucp</a:t>
            </a:r>
            <a:r>
              <a:rPr lang="en-US" altLang="zh-CN" sz="1600" dirty="0" smtClean="0">
                <a:latin typeface="Times New Roman" charset="0"/>
                <a:ea typeface="微软雅黑" charset="0"/>
                <a:cs typeface="微软雅黑" charset="0"/>
              </a:rPr>
              <a:t>", "</a:t>
            </a:r>
            <a:r>
              <a:rPr lang="en-US" altLang="zh-CN" sz="1600" dirty="0" err="1" smtClean="0">
                <a:latin typeface="Times New Roman" charset="0"/>
                <a:ea typeface="微软雅黑" charset="0"/>
                <a:cs typeface="微软雅黑" charset="0"/>
              </a:rPr>
              <a:t>utmp</a:t>
            </a:r>
            <a:r>
              <a:rPr lang="en-US" altLang="zh-CN" sz="1600" dirty="0" smtClean="0">
                <a:latin typeface="Times New Roman" charset="0"/>
                <a:ea typeface="微软雅黑" charset="0"/>
                <a:cs typeface="微软雅黑" charset="0"/>
              </a:rPr>
              <a:t>", "</a:t>
            </a:r>
            <a:r>
              <a:rPr lang="en-US" altLang="zh-CN" sz="1600" dirty="0" err="1" smtClean="0">
                <a:latin typeface="Times New Roman" charset="0"/>
                <a:ea typeface="微软雅黑" charset="0"/>
                <a:cs typeface="微软雅黑" charset="0"/>
              </a:rPr>
              <a:t>rpcuser</a:t>
            </a:r>
            <a:r>
              <a:rPr lang="en-US" altLang="zh-CN" sz="1600" dirty="0" smtClean="0">
                <a:latin typeface="Times New Roman" charset="0"/>
                <a:ea typeface="微软雅黑" charset="0"/>
                <a:cs typeface="微软雅黑" charset="0"/>
              </a:rPr>
              <a:t>", "</a:t>
            </a:r>
            <a:r>
              <a:rPr lang="en-US" altLang="zh-CN" sz="1600" dirty="0" err="1" smtClean="0">
                <a:latin typeface="Times New Roman" charset="0"/>
                <a:ea typeface="微软雅黑" charset="0"/>
                <a:cs typeface="微软雅黑" charset="0"/>
              </a:rPr>
              <a:t>rpc</a:t>
            </a:r>
            <a:r>
              <a:rPr lang="en-US" altLang="zh-CN" sz="1600" dirty="0" smtClean="0">
                <a:latin typeface="Times New Roman" charset="0"/>
                <a:ea typeface="微软雅黑" charset="0"/>
                <a:cs typeface="微软雅黑" charset="0"/>
              </a:rPr>
              <a:t>", </a:t>
            </a:r>
            <a:r>
              <a:rPr lang="en-US" altLang="zh-CN" sz="1600" dirty="0" err="1" smtClean="0">
                <a:latin typeface="Times New Roman" charset="0"/>
                <a:ea typeface="微软雅黑" charset="0"/>
                <a:cs typeface="微软雅黑" charset="0"/>
              </a:rPr>
              <a:t>ntp</a:t>
            </a:r>
            <a:r>
              <a:rPr lang="en-US" altLang="zh-CN" sz="1600" dirty="0" smtClean="0">
                <a:latin typeface="Times New Roman" charset="0"/>
                <a:ea typeface="微软雅黑" charset="0"/>
                <a:cs typeface="微软雅黑" charset="0"/>
              </a:rPr>
              <a:t>", "ftp", "nobody", "users" ,"administrator“</a:t>
            </a:r>
          </a:p>
          <a:p>
            <a:pPr>
              <a:buFont typeface="Wingdings" charset="0"/>
              <a:buChar char="n"/>
            </a:pPr>
            <a:r>
              <a:rPr lang="en-US" altLang="zh-CN" sz="1600" b="1" dirty="0" smtClean="0">
                <a:latin typeface="Times New Roman" charset="0"/>
                <a:ea typeface="微软雅黑" charset="0"/>
                <a:cs typeface="微软雅黑" charset="0"/>
              </a:rPr>
              <a:t>Local user password restrictions</a:t>
            </a:r>
            <a:endParaRPr lang="zh-CN" altLang="en-US" sz="1600" b="1" dirty="0" smtClean="0">
              <a:latin typeface="Times New Roman" charset="0"/>
              <a:ea typeface="微软雅黑" charset="0"/>
              <a:cs typeface="微软雅黑" charset="0"/>
            </a:endParaRPr>
          </a:p>
          <a:p>
            <a:pPr lvl="1">
              <a:buFont typeface="Wingdings" charset="0"/>
              <a:buChar char="p"/>
            </a:pPr>
            <a:r>
              <a:rPr lang="en-US" altLang="zh-CN" sz="1600" dirty="0" smtClean="0">
                <a:latin typeface="Times New Roman" charset="0"/>
                <a:ea typeface="微软雅黑" charset="0"/>
                <a:cs typeface="微软雅黑" charset="0"/>
              </a:rPr>
              <a:t>Allows a minimum number of characters to be 6, and the maximum number of characters is 16, and does not allow 'symbol and double byte characters (such as Chinese, etc.).</a:t>
            </a:r>
            <a:endParaRPr lang="zh-CN" altLang="en-US" sz="2000" dirty="0" smtClean="0">
              <a:latin typeface="Times New Roman" charset="0"/>
              <a:ea typeface="微软雅黑" charset="0"/>
              <a:cs typeface="微软雅黑" charset="0"/>
            </a:endParaRPr>
          </a:p>
          <a:p>
            <a:pPr>
              <a:buFont typeface="Wingdings" charset="0"/>
              <a:buChar char="n"/>
            </a:pPr>
            <a:endParaRPr lang="zh-CN" altLang="en-US" sz="24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301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smtClean="0">
                <a:solidFill>
                  <a:srgbClr val="595959"/>
                </a:solidFill>
                <a:latin typeface="Times New Roman" charset="0"/>
                <a:ea typeface="微软雅黑" charset="0"/>
                <a:cs typeface="微软雅黑" charset="0"/>
              </a:rPr>
              <a:t>FAQ</a:t>
            </a:r>
            <a:endParaRPr lang="zh-CN" altLang="en-US" b="1" dirty="0">
              <a:solidFill>
                <a:srgbClr val="595959"/>
              </a:solidFill>
              <a:latin typeface="Times New Roman" charset="0"/>
              <a:ea typeface="微软雅黑" charset="0"/>
              <a:cs typeface="微软雅黑"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1800" smtClean="0">
                <a:latin typeface="Times New Roman" charset="0"/>
                <a:ea typeface="微软雅黑" charset="0"/>
                <a:cs typeface="微软雅黑" charset="0"/>
              </a:rPr>
              <a:t>Whether can through the management port access to a Shared directory</a:t>
            </a:r>
            <a:endParaRPr lang="zh-CN" altLang="en-US" sz="1800" b="1"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Port management can be accessed through the shared directory, but if necessary, please use the data access port as soon as possible. </a:t>
            </a:r>
          </a:p>
          <a:p>
            <a:pPr>
              <a:buFont typeface="Wingdings" charset="0"/>
              <a:buChar char="n"/>
            </a:pPr>
            <a:r>
              <a:rPr lang="en-US" altLang="zh-CN" sz="1800" b="1" smtClean="0">
                <a:latin typeface="Times New Roman" charset="0"/>
                <a:ea typeface="微软雅黑" charset="0"/>
                <a:cs typeface="微软雅黑" charset="0"/>
              </a:rPr>
              <a:t>NFS mount directory</a:t>
            </a:r>
            <a:endParaRPr lang="zh-CN" altLang="en-US" sz="1800" b="1"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Mount directory is / FS / [share Disk Name], when that is in the shared directory must be mounted before the plus / FS /.</a:t>
            </a:r>
          </a:p>
          <a:p>
            <a:pPr>
              <a:buFont typeface="Wingdings" charset="0"/>
              <a:buChar char="n"/>
            </a:pPr>
            <a:r>
              <a:rPr lang="en-US" altLang="zh-CN" sz="1800" b="1" smtClean="0">
                <a:latin typeface="Times New Roman" charset="0"/>
                <a:ea typeface="微软雅黑" charset="0"/>
                <a:cs typeface="微软雅黑" charset="0"/>
              </a:rPr>
              <a:t>In the Windows operating system, how to clear the temporary log information for Samba users?</a:t>
            </a:r>
            <a:endParaRPr lang="zh-CN" altLang="en-US" sz="1800" b="1"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Enter under cmd</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net use /delete *</a:t>
            </a:r>
            <a:endParaRPr lang="zh-CN" altLang="en-US" sz="1800" smtClean="0">
              <a:latin typeface="Times New Roman" charset="0"/>
              <a:ea typeface="微软雅黑" charset="0"/>
              <a:cs typeface="微软雅黑" charset="0"/>
            </a:endParaRPr>
          </a:p>
          <a:p>
            <a:pPr lvl="1">
              <a:buFont typeface="Wingdings" charset="0"/>
              <a:buChar char="p"/>
            </a:pPr>
            <a:r>
              <a:rPr lang="en-US" altLang="zh-CN" sz="1800" smtClean="0">
                <a:latin typeface="Times New Roman" charset="0"/>
                <a:ea typeface="微软雅黑" charset="0"/>
                <a:cs typeface="微软雅黑" charset="0"/>
              </a:rPr>
              <a:t>Wait about 10s of time to re-login.</a:t>
            </a:r>
            <a:endParaRPr lang="zh-CN" altLang="en-US" sz="1800" smtClean="0">
              <a:latin typeface="Times New Roman" charset="0"/>
              <a:ea typeface="微软雅黑" charset="0"/>
              <a:cs typeface="微软雅黑" charset="0"/>
            </a:endParaRPr>
          </a:p>
          <a:p>
            <a:pPr lvl="1">
              <a:buFont typeface="Wingdings" charset="0"/>
              <a:buChar char="p"/>
            </a:pPr>
            <a:endParaRPr lang="zh-CN" altLang="en-US" sz="2000" smtClean="0">
              <a:latin typeface="Times New Roman" charset="0"/>
              <a:ea typeface="微软雅黑" charset="0"/>
              <a:cs typeface="微软雅黑" charset="0"/>
            </a:endParaRPr>
          </a:p>
          <a:p>
            <a:pPr lvl="1">
              <a:buFont typeface="Wingdings" charset="0"/>
              <a:buChar char="p"/>
            </a:pPr>
            <a:endParaRPr lang="zh-CN" altLang="en-US" sz="2000" smtClean="0">
              <a:latin typeface="Times New Roman" charset="0"/>
              <a:ea typeface="微软雅黑" charset="0"/>
              <a:cs typeface="微软雅黑" charset="0"/>
            </a:endParaRPr>
          </a:p>
          <a:p>
            <a:pPr>
              <a:buFont typeface="Wingdings" charset="0"/>
              <a:buChar char="n"/>
            </a:pPr>
            <a:endParaRPr lang="zh-CN" altLang="en-US" sz="2400" dirty="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53988"/>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FAQ</a:t>
            </a:r>
            <a:endParaRPr lang="zh-CN" altLang="en-US" b="1">
              <a:solidFill>
                <a:srgbClr val="595959"/>
              </a:solidFill>
              <a:latin typeface="Times New Roman" charset="0"/>
              <a:ea typeface="微软雅黑" charset="0"/>
              <a:cs typeface="微软雅黑"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6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Front</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Panel</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Light</a:t>
            </a:r>
          </a:p>
          <a:p>
            <a:pPr>
              <a:buFont typeface="Wingdings" charset="0"/>
              <a:buChar char="n"/>
            </a:pPr>
            <a:r>
              <a:rPr lang="en-US" altLang="zh-CN" sz="2400" smtClean="0">
                <a:latin typeface="Times New Roman" charset="0"/>
                <a:ea typeface="微软雅黑" charset="0"/>
                <a:cs typeface="微软雅黑" charset="0"/>
              </a:rPr>
              <a:t>Controller</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Light</a:t>
            </a:r>
          </a:p>
          <a:p>
            <a:pPr>
              <a:buFont typeface="Wingdings" charset="0"/>
              <a:buChar char="n"/>
            </a:pPr>
            <a:r>
              <a:rPr lang="en-US" altLang="zh-CN" sz="2400" smtClean="0">
                <a:latin typeface="Times New Roman" charset="0"/>
                <a:ea typeface="微软雅黑" charset="0"/>
                <a:cs typeface="微软雅黑" charset="0"/>
              </a:rPr>
              <a:t>Extended Cabinet</a:t>
            </a:r>
          </a:p>
          <a:p>
            <a:pPr>
              <a:buFont typeface="Wingdings" charset="0"/>
              <a:buNone/>
            </a:pPr>
            <a:r>
              <a:rPr lang="en-US" altLang="zh-CN" sz="2400" smtClean="0">
                <a:latin typeface="Times New Roman" charset="0"/>
                <a:ea typeface="微软雅黑" charset="0"/>
                <a:cs typeface="微软雅黑" charset="0"/>
              </a:rPr>
              <a:t>    Light</a:t>
            </a:r>
          </a:p>
          <a:p>
            <a:pPr>
              <a:buFont typeface="Wingdings" charset="0"/>
              <a:buChar char="n"/>
            </a:pPr>
            <a:r>
              <a:rPr lang="en-US" altLang="zh-CN" sz="2400" smtClean="0">
                <a:latin typeface="Times New Roman" charset="0"/>
                <a:ea typeface="微软雅黑" charset="0"/>
                <a:cs typeface="微软雅黑" charset="0"/>
              </a:rPr>
              <a:t>Component Light</a:t>
            </a:r>
          </a:p>
          <a:p>
            <a:pPr lvl="1">
              <a:buFont typeface="Wingdings" charset="0"/>
              <a:buChar char="p"/>
            </a:pPr>
            <a:r>
              <a:rPr lang="en-US" altLang="zh-CN" sz="2000" smtClean="0">
                <a:latin typeface="Times New Roman" charset="0"/>
                <a:ea typeface="微软雅黑" charset="0"/>
                <a:cs typeface="微软雅黑" charset="0"/>
              </a:rPr>
              <a:t>Power</a:t>
            </a:r>
            <a:r>
              <a:rPr lang="zh-CN" altLang="en-US" sz="2000" smtClean="0">
                <a:latin typeface="Times New Roman" charset="0"/>
                <a:ea typeface="微软雅黑" charset="0"/>
                <a:cs typeface="微软雅黑" charset="0"/>
              </a:rPr>
              <a:t> </a:t>
            </a:r>
            <a:r>
              <a:rPr lang="en-US" altLang="zh-CN" sz="2000" smtClean="0">
                <a:latin typeface="Times New Roman" charset="0"/>
                <a:ea typeface="微软雅黑" charset="0"/>
                <a:cs typeface="微软雅黑" charset="0"/>
              </a:rPr>
              <a:t>Module</a:t>
            </a:r>
          </a:p>
          <a:p>
            <a:pPr lvl="1">
              <a:buFont typeface="Wingdings" charset="0"/>
              <a:buChar char="p"/>
            </a:pPr>
            <a:r>
              <a:rPr lang="zh-CN" altLang="en-US" sz="2000" smtClean="0">
                <a:latin typeface="Times New Roman" charset="0"/>
                <a:ea typeface="微软雅黑" charset="0"/>
                <a:cs typeface="微软雅黑" charset="0"/>
              </a:rPr>
              <a:t>F</a:t>
            </a:r>
            <a:r>
              <a:rPr lang="en-US" altLang="zh-CN" sz="2000" smtClean="0">
                <a:latin typeface="Times New Roman" charset="0"/>
                <a:ea typeface="微软雅黑" charset="0"/>
                <a:cs typeface="微软雅黑" charset="0"/>
              </a:rPr>
              <a:t>an</a:t>
            </a:r>
            <a:r>
              <a:rPr lang="zh-CN" altLang="en-US" sz="2000" smtClean="0">
                <a:latin typeface="Times New Roman" charset="0"/>
                <a:ea typeface="微软雅黑" charset="0"/>
                <a:cs typeface="微软雅黑" charset="0"/>
              </a:rPr>
              <a:t> </a:t>
            </a:r>
            <a:r>
              <a:rPr lang="en-US" altLang="zh-CN" sz="2000" smtClean="0">
                <a:latin typeface="Times New Roman" charset="0"/>
                <a:ea typeface="微软雅黑" charset="0"/>
                <a:cs typeface="微软雅黑" charset="0"/>
              </a:rPr>
              <a:t>Module</a:t>
            </a:r>
          </a:p>
          <a:p>
            <a:pPr lvl="1">
              <a:buFont typeface="Wingdings" charset="0"/>
              <a:buChar char="p"/>
            </a:pPr>
            <a:r>
              <a:rPr lang="en-US" altLang="zh-CN" sz="2000" smtClean="0">
                <a:latin typeface="Times New Roman" charset="0"/>
                <a:ea typeface="微软雅黑" charset="0"/>
                <a:cs typeface="微软雅黑" charset="0"/>
              </a:rPr>
              <a:t>BBU</a:t>
            </a:r>
            <a:r>
              <a:rPr lang="zh-CN" altLang="en-US" sz="2000" smtClean="0">
                <a:latin typeface="Times New Roman" charset="0"/>
                <a:ea typeface="微软雅黑" charset="0"/>
                <a:cs typeface="微软雅黑" charset="0"/>
              </a:rPr>
              <a:t> </a:t>
            </a:r>
            <a:r>
              <a:rPr lang="en-US" altLang="zh-CN" sz="2000" smtClean="0">
                <a:latin typeface="Times New Roman" charset="0"/>
                <a:ea typeface="微软雅黑" charset="0"/>
                <a:cs typeface="微软雅黑" charset="0"/>
              </a:rPr>
              <a:t>Battery</a:t>
            </a:r>
            <a:endParaRPr lang="zh-CN" altLang="en-US" sz="20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26035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smtClean="0">
                <a:solidFill>
                  <a:srgbClr val="595959"/>
                </a:solidFill>
                <a:latin typeface="Times New Roman" charset="0"/>
                <a:ea typeface="微软雅黑" charset="0"/>
                <a:cs typeface="微软雅黑" charset="0"/>
              </a:rPr>
              <a:t>LED Indicator</a:t>
            </a:r>
            <a:r>
              <a:rPr lang="zh-CN" altLang="en-US" b="1" smtClean="0">
                <a:solidFill>
                  <a:srgbClr val="595959"/>
                </a:solidFill>
                <a:latin typeface="Times New Roman" charset="0"/>
                <a:ea typeface="微软雅黑" charset="0"/>
                <a:cs typeface="微软雅黑" charset="0"/>
              </a:rPr>
              <a:t> </a:t>
            </a:r>
            <a:endParaRPr lang="zh-CN" altLang="en-US" b="1">
              <a:solidFill>
                <a:srgbClr val="595959"/>
              </a:solidFill>
              <a:latin typeface="Times New Roman" charset="0"/>
              <a:ea typeface="微软雅黑" charset="0"/>
              <a:cs typeface="微软雅黑" charset="0"/>
            </a:endParaRPr>
          </a:p>
        </p:txBody>
      </p:sp>
      <p:pic>
        <p:nvPicPr>
          <p:cNvPr id="6" name="图片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1030288"/>
            <a:ext cx="55102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344863"/>
            <a:ext cx="45053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727575"/>
            <a:ext cx="46815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9075" y="4433888"/>
            <a:ext cx="354647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5"/>
          <p:cNvSpPr>
            <a:spLocks noChangeArrowheads="1"/>
          </p:cNvSpPr>
          <p:nvPr/>
        </p:nvSpPr>
        <p:spPr bwMode="auto">
          <a:xfrm>
            <a:off x="3924300" y="1989138"/>
            <a:ext cx="43180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Power</a:t>
            </a:r>
            <a:endParaRPr lang="zh-CN" altLang="en-US" sz="800">
              <a:latin typeface="Times New Roman" charset="0"/>
              <a:cs typeface="Times New Roman" charset="0"/>
            </a:endParaRPr>
          </a:p>
        </p:txBody>
      </p:sp>
      <p:sp>
        <p:nvSpPr>
          <p:cNvPr id="11" name="矩形 10"/>
          <p:cNvSpPr>
            <a:spLocks noChangeArrowheads="1"/>
          </p:cNvSpPr>
          <p:nvPr/>
        </p:nvSpPr>
        <p:spPr bwMode="auto">
          <a:xfrm>
            <a:off x="3563938" y="2179638"/>
            <a:ext cx="86360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OPAS</a:t>
            </a:r>
            <a:r>
              <a:rPr lang="zh-CN" altLang="en-US" sz="800">
                <a:latin typeface="Times New Roman" charset="0"/>
                <a:cs typeface="Times New Roman" charset="0"/>
              </a:rPr>
              <a:t> </a:t>
            </a:r>
            <a:r>
              <a:rPr lang="en-US" altLang="zh-CN" sz="800">
                <a:latin typeface="Times New Roman" charset="0"/>
                <a:cs typeface="Times New Roman" charset="0"/>
              </a:rPr>
              <a:t>Status</a:t>
            </a:r>
            <a:r>
              <a:rPr lang="zh-CN" altLang="en-US" sz="800">
                <a:latin typeface="Times New Roman" charset="0"/>
                <a:cs typeface="Times New Roman" charset="0"/>
              </a:rPr>
              <a:t> </a:t>
            </a:r>
            <a:r>
              <a:rPr lang="en-US" altLang="zh-CN" sz="800">
                <a:latin typeface="Times New Roman" charset="0"/>
                <a:cs typeface="Times New Roman" charset="0"/>
              </a:rPr>
              <a:t>Light</a:t>
            </a:r>
            <a:endParaRPr lang="zh-CN" altLang="en-US" sz="800">
              <a:latin typeface="Times New Roman" charset="0"/>
              <a:cs typeface="Times New Roman" charset="0"/>
            </a:endParaRPr>
          </a:p>
        </p:txBody>
      </p:sp>
      <p:sp>
        <p:nvSpPr>
          <p:cNvPr id="12" name="矩形 11"/>
          <p:cNvSpPr>
            <a:spLocks noChangeArrowheads="1"/>
          </p:cNvSpPr>
          <p:nvPr/>
        </p:nvSpPr>
        <p:spPr bwMode="auto">
          <a:xfrm>
            <a:off x="3581400" y="2389188"/>
            <a:ext cx="736600" cy="1508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OPAS</a:t>
            </a:r>
            <a:r>
              <a:rPr lang="zh-CN" altLang="en-US" sz="800">
                <a:latin typeface="Times New Roman" charset="0"/>
                <a:cs typeface="Times New Roman" charset="0"/>
              </a:rPr>
              <a:t> </a:t>
            </a:r>
            <a:r>
              <a:rPr lang="en-US" altLang="zh-CN" sz="800">
                <a:latin typeface="Times New Roman" charset="0"/>
                <a:cs typeface="Times New Roman" charset="0"/>
              </a:rPr>
              <a:t>Interface</a:t>
            </a:r>
            <a:endParaRPr lang="zh-CN" altLang="en-US" sz="800">
              <a:latin typeface="Times New Roman" charset="0"/>
              <a:cs typeface="Times New Roman" charset="0"/>
            </a:endParaRPr>
          </a:p>
        </p:txBody>
      </p:sp>
      <p:sp>
        <p:nvSpPr>
          <p:cNvPr id="13" name="矩形 12"/>
          <p:cNvSpPr>
            <a:spLocks noChangeArrowheads="1"/>
          </p:cNvSpPr>
          <p:nvPr/>
        </p:nvSpPr>
        <p:spPr bwMode="auto">
          <a:xfrm>
            <a:off x="3625850" y="2598738"/>
            <a:ext cx="698500" cy="1381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Mute Light</a:t>
            </a:r>
            <a:endParaRPr lang="zh-CN" altLang="en-US" sz="800">
              <a:latin typeface="Times New Roman" charset="0"/>
              <a:cs typeface="Times New Roman" charset="0"/>
            </a:endParaRPr>
          </a:p>
        </p:txBody>
      </p:sp>
      <p:sp>
        <p:nvSpPr>
          <p:cNvPr id="14" name="矩形 13"/>
          <p:cNvSpPr>
            <a:spLocks noChangeArrowheads="1"/>
          </p:cNvSpPr>
          <p:nvPr/>
        </p:nvSpPr>
        <p:spPr bwMode="auto">
          <a:xfrm>
            <a:off x="3625850" y="2782888"/>
            <a:ext cx="698500" cy="1381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Mute Button</a:t>
            </a:r>
            <a:endParaRPr lang="zh-CN" altLang="en-US" sz="800">
              <a:latin typeface="Times New Roman" charset="0"/>
              <a:cs typeface="Times New Roman" charset="0"/>
            </a:endParaRPr>
          </a:p>
        </p:txBody>
      </p:sp>
      <p:sp>
        <p:nvSpPr>
          <p:cNvPr id="15" name="矩形 14"/>
          <p:cNvSpPr>
            <a:spLocks noChangeArrowheads="1"/>
          </p:cNvSpPr>
          <p:nvPr/>
        </p:nvSpPr>
        <p:spPr bwMode="auto">
          <a:xfrm>
            <a:off x="8102600" y="1690688"/>
            <a:ext cx="698500" cy="1381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Power Light</a:t>
            </a:r>
            <a:endParaRPr lang="zh-CN" altLang="en-US" sz="800">
              <a:latin typeface="Times New Roman" charset="0"/>
              <a:cs typeface="Times New Roman" charset="0"/>
            </a:endParaRPr>
          </a:p>
        </p:txBody>
      </p:sp>
      <p:sp>
        <p:nvSpPr>
          <p:cNvPr id="16" name="矩形 15"/>
          <p:cNvSpPr>
            <a:spLocks noChangeArrowheads="1"/>
          </p:cNvSpPr>
          <p:nvPr/>
        </p:nvSpPr>
        <p:spPr bwMode="auto">
          <a:xfrm>
            <a:off x="8045450" y="18684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Disk</a:t>
            </a:r>
            <a:r>
              <a:rPr lang="zh-CN" altLang="en-US" sz="800">
                <a:latin typeface="Times New Roman" charset="0"/>
                <a:cs typeface="Times New Roman" charset="0"/>
              </a:rPr>
              <a:t> </a:t>
            </a:r>
            <a:r>
              <a:rPr lang="en-US" altLang="zh-CN" sz="800">
                <a:latin typeface="Times New Roman" charset="0"/>
                <a:cs typeface="Times New Roman" charset="0"/>
              </a:rPr>
              <a:t>Cabinet</a:t>
            </a:r>
            <a:r>
              <a:rPr lang="zh-CN" altLang="en-US" sz="800">
                <a:latin typeface="Times New Roman" charset="0"/>
                <a:cs typeface="Times New Roman" charset="0"/>
              </a:rPr>
              <a:t> </a:t>
            </a:r>
            <a:r>
              <a:rPr lang="en-US" altLang="zh-CN" sz="800">
                <a:latin typeface="Times New Roman" charset="0"/>
                <a:cs typeface="Times New Roman" charset="0"/>
              </a:rPr>
              <a:t>Status</a:t>
            </a:r>
            <a:r>
              <a:rPr lang="zh-CN" altLang="en-US" sz="800">
                <a:latin typeface="Times New Roman" charset="0"/>
                <a:cs typeface="Times New Roman" charset="0"/>
              </a:rPr>
              <a:t> </a:t>
            </a:r>
            <a:r>
              <a:rPr lang="en-US" altLang="zh-CN" sz="800">
                <a:latin typeface="Times New Roman" charset="0"/>
                <a:cs typeface="Times New Roman" charset="0"/>
              </a:rPr>
              <a:t>Light</a:t>
            </a:r>
            <a:endParaRPr lang="zh-CN" altLang="en-US" sz="800">
              <a:latin typeface="Times New Roman" charset="0"/>
              <a:cs typeface="Times New Roman" charset="0"/>
            </a:endParaRPr>
          </a:p>
        </p:txBody>
      </p:sp>
      <p:sp>
        <p:nvSpPr>
          <p:cNvPr id="17" name="矩形 16"/>
          <p:cNvSpPr>
            <a:spLocks noChangeArrowheads="1"/>
          </p:cNvSpPr>
          <p:nvPr/>
        </p:nvSpPr>
        <p:spPr bwMode="auto">
          <a:xfrm>
            <a:off x="8108950" y="2039938"/>
            <a:ext cx="8572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RAID</a:t>
            </a:r>
            <a:r>
              <a:rPr lang="zh-CN" altLang="en-US" sz="800">
                <a:latin typeface="Times New Roman" charset="0"/>
                <a:cs typeface="Times New Roman" charset="0"/>
              </a:rPr>
              <a:t> </a:t>
            </a:r>
            <a:r>
              <a:rPr lang="en-US" altLang="zh-CN" sz="800">
                <a:latin typeface="Times New Roman" charset="0"/>
                <a:cs typeface="Times New Roman" charset="0"/>
              </a:rPr>
              <a:t>Status</a:t>
            </a:r>
            <a:r>
              <a:rPr lang="zh-CN" altLang="en-US" sz="800">
                <a:latin typeface="Times New Roman" charset="0"/>
                <a:cs typeface="Times New Roman" charset="0"/>
              </a:rPr>
              <a:t> </a:t>
            </a:r>
            <a:r>
              <a:rPr lang="en-US" altLang="zh-CN" sz="800">
                <a:latin typeface="Times New Roman" charset="0"/>
                <a:cs typeface="Times New Roman" charset="0"/>
              </a:rPr>
              <a:t>Light</a:t>
            </a:r>
            <a:endParaRPr lang="zh-CN" altLang="en-US" sz="800">
              <a:latin typeface="Times New Roman" charset="0"/>
              <a:cs typeface="Times New Roman" charset="0"/>
            </a:endParaRPr>
          </a:p>
        </p:txBody>
      </p:sp>
      <p:sp>
        <p:nvSpPr>
          <p:cNvPr id="18" name="矩形 17"/>
          <p:cNvSpPr>
            <a:spLocks noChangeArrowheads="1"/>
          </p:cNvSpPr>
          <p:nvPr/>
        </p:nvSpPr>
        <p:spPr bwMode="auto">
          <a:xfrm>
            <a:off x="8045450" y="23129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Controller</a:t>
            </a:r>
            <a:r>
              <a:rPr lang="zh-CN" altLang="en-US" sz="800">
                <a:latin typeface="Times New Roman" charset="0"/>
                <a:cs typeface="Times New Roman" charset="0"/>
              </a:rPr>
              <a:t> 1 </a:t>
            </a:r>
            <a:r>
              <a:rPr lang="en-US" altLang="zh-CN" sz="800">
                <a:latin typeface="Times New Roman" charset="0"/>
                <a:cs typeface="Times New Roman" charset="0"/>
              </a:rPr>
              <a:t>Status</a:t>
            </a:r>
            <a:r>
              <a:rPr lang="zh-CN" altLang="en-US" sz="800">
                <a:latin typeface="Times New Roman" charset="0"/>
                <a:cs typeface="Times New Roman" charset="0"/>
              </a:rPr>
              <a:t> </a:t>
            </a:r>
            <a:r>
              <a:rPr lang="en-US" altLang="zh-CN" sz="800">
                <a:latin typeface="Times New Roman" charset="0"/>
                <a:cs typeface="Times New Roman" charset="0"/>
              </a:rPr>
              <a:t>Light</a:t>
            </a:r>
            <a:endParaRPr lang="zh-CN" altLang="en-US" sz="800">
              <a:latin typeface="Times New Roman" charset="0"/>
              <a:cs typeface="Times New Roman" charset="0"/>
            </a:endParaRPr>
          </a:p>
        </p:txBody>
      </p:sp>
      <p:sp>
        <p:nvSpPr>
          <p:cNvPr id="19" name="矩形 18"/>
          <p:cNvSpPr>
            <a:spLocks noChangeArrowheads="1"/>
          </p:cNvSpPr>
          <p:nvPr/>
        </p:nvSpPr>
        <p:spPr bwMode="auto">
          <a:xfrm>
            <a:off x="8045450" y="248443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Controller</a:t>
            </a:r>
            <a:r>
              <a:rPr lang="zh-CN" altLang="en-US" sz="800">
                <a:latin typeface="Times New Roman" charset="0"/>
                <a:cs typeface="Times New Roman" charset="0"/>
              </a:rPr>
              <a:t> </a:t>
            </a:r>
            <a:r>
              <a:rPr lang="en-US" altLang="zh-CN" sz="800">
                <a:latin typeface="Times New Roman" charset="0"/>
                <a:cs typeface="Times New Roman" charset="0"/>
              </a:rPr>
              <a:t>2</a:t>
            </a:r>
            <a:r>
              <a:rPr lang="zh-CN" altLang="en-US" sz="800">
                <a:latin typeface="Times New Roman" charset="0"/>
                <a:cs typeface="Times New Roman" charset="0"/>
              </a:rPr>
              <a:t> </a:t>
            </a:r>
            <a:r>
              <a:rPr lang="en-US" altLang="zh-CN" sz="800">
                <a:latin typeface="Times New Roman" charset="0"/>
                <a:cs typeface="Times New Roman" charset="0"/>
              </a:rPr>
              <a:t>Status</a:t>
            </a:r>
            <a:r>
              <a:rPr lang="zh-CN" altLang="en-US" sz="800">
                <a:latin typeface="Times New Roman" charset="0"/>
                <a:cs typeface="Times New Roman" charset="0"/>
              </a:rPr>
              <a:t> </a:t>
            </a:r>
            <a:r>
              <a:rPr lang="en-US" altLang="zh-CN" sz="800">
                <a:latin typeface="Times New Roman" charset="0"/>
                <a:cs typeface="Times New Roman" charset="0"/>
              </a:rPr>
              <a:t>Light</a:t>
            </a:r>
            <a:endParaRPr lang="zh-CN" altLang="en-US" sz="800">
              <a:latin typeface="Times New Roman" charset="0"/>
              <a:cs typeface="Times New Roman" charset="0"/>
            </a:endParaRPr>
          </a:p>
        </p:txBody>
      </p:sp>
      <p:sp>
        <p:nvSpPr>
          <p:cNvPr id="20" name="矩形 19"/>
          <p:cNvSpPr>
            <a:spLocks noChangeArrowheads="1"/>
          </p:cNvSpPr>
          <p:nvPr/>
        </p:nvSpPr>
        <p:spPr bwMode="auto">
          <a:xfrm>
            <a:off x="8045450" y="26685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800">
                <a:latin typeface="Times New Roman" charset="0"/>
                <a:cs typeface="Times New Roman" charset="0"/>
              </a:rPr>
              <a:t>System</a:t>
            </a:r>
            <a:r>
              <a:rPr lang="zh-CN" altLang="en-US" sz="800">
                <a:latin typeface="Times New Roman" charset="0"/>
                <a:cs typeface="Times New Roman" charset="0"/>
              </a:rPr>
              <a:t> </a:t>
            </a:r>
            <a:r>
              <a:rPr lang="en-US" altLang="zh-CN" sz="800">
                <a:latin typeface="Times New Roman" charset="0"/>
                <a:cs typeface="Times New Roman" charset="0"/>
              </a:rPr>
              <a:t>Status</a:t>
            </a:r>
            <a:r>
              <a:rPr lang="zh-CN" altLang="en-US" sz="800">
                <a:latin typeface="Times New Roman" charset="0"/>
                <a:cs typeface="Times New Roman" charset="0"/>
              </a:rPr>
              <a:t> </a:t>
            </a:r>
            <a:r>
              <a:rPr lang="en-US" altLang="zh-CN" sz="800">
                <a:latin typeface="Times New Roman" charset="0"/>
                <a:cs typeface="Times New Roman" charset="0"/>
              </a:rPr>
              <a:t>Light</a:t>
            </a:r>
            <a:endParaRPr lang="zh-CN" altLang="en-US" sz="800">
              <a:latin typeface="Times New Roman" charset="0"/>
              <a:cs typeface="Times New Roman" charset="0"/>
            </a:endParaRPr>
          </a:p>
        </p:txBody>
      </p:sp>
      <p:sp>
        <p:nvSpPr>
          <p:cNvPr id="21" name="矩形 20"/>
          <p:cNvSpPr>
            <a:spLocks noChangeArrowheads="1"/>
          </p:cNvSpPr>
          <p:nvPr/>
        </p:nvSpPr>
        <p:spPr bwMode="auto">
          <a:xfrm>
            <a:off x="7486650" y="36972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Disk</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2" name="矩形 21"/>
          <p:cNvSpPr>
            <a:spLocks noChangeArrowheads="1"/>
          </p:cNvSpPr>
          <p:nvPr/>
        </p:nvSpPr>
        <p:spPr bwMode="auto">
          <a:xfrm>
            <a:off x="7499350" y="39639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Power</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3" name="矩形 22"/>
          <p:cNvSpPr>
            <a:spLocks noChangeArrowheads="1"/>
          </p:cNvSpPr>
          <p:nvPr/>
        </p:nvSpPr>
        <p:spPr bwMode="auto">
          <a:xfrm>
            <a:off x="5454650" y="4808538"/>
            <a:ext cx="1333500" cy="1825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Extended</a:t>
            </a:r>
            <a:r>
              <a:rPr lang="zh-CN" altLang="en-US" sz="700">
                <a:latin typeface="Times New Roman" charset="0"/>
                <a:cs typeface="Times New Roman" charset="0"/>
              </a:rPr>
              <a:t> </a:t>
            </a:r>
            <a:r>
              <a:rPr lang="en-US" altLang="zh-CN" sz="700">
                <a:latin typeface="Times New Roman" charset="0"/>
                <a:cs typeface="Times New Roman" charset="0"/>
              </a:rPr>
              <a:t>Cabinet</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4" name="矩形 23"/>
          <p:cNvSpPr>
            <a:spLocks noChangeArrowheads="1"/>
          </p:cNvSpPr>
          <p:nvPr/>
        </p:nvSpPr>
        <p:spPr bwMode="auto">
          <a:xfrm>
            <a:off x="7366000" y="4783138"/>
            <a:ext cx="1333500" cy="3413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SAS</a:t>
            </a:r>
            <a:r>
              <a:rPr lang="zh-CN" altLang="en-US" sz="700">
                <a:latin typeface="Times New Roman" charset="0"/>
                <a:cs typeface="Times New Roman" charset="0"/>
              </a:rPr>
              <a:t> </a:t>
            </a:r>
            <a:r>
              <a:rPr lang="en-US" altLang="zh-CN" sz="700">
                <a:latin typeface="Times New Roman" charset="0"/>
                <a:cs typeface="Times New Roman" charset="0"/>
              </a:rPr>
              <a:t>Extended</a:t>
            </a:r>
            <a:r>
              <a:rPr lang="zh-CN" altLang="en-US" sz="700">
                <a:latin typeface="Times New Roman" charset="0"/>
                <a:cs typeface="Times New Roman" charset="0"/>
              </a:rPr>
              <a:t> </a:t>
            </a:r>
            <a:r>
              <a:rPr lang="en-US" altLang="zh-CN" sz="700">
                <a:latin typeface="Times New Roman" charset="0"/>
                <a:cs typeface="Times New Roman" charset="0"/>
              </a:rPr>
              <a:t>OUT</a:t>
            </a:r>
            <a:r>
              <a:rPr lang="zh-CN" altLang="en-US" sz="700">
                <a:latin typeface="Times New Roman" charset="0"/>
                <a:cs typeface="Times New Roman" charset="0"/>
              </a:rPr>
              <a:t> </a:t>
            </a:r>
            <a:r>
              <a:rPr lang="en-US" altLang="zh-CN" sz="700">
                <a:latin typeface="Times New Roman" charset="0"/>
                <a:cs typeface="Times New Roman" charset="0"/>
              </a:rPr>
              <a:t>Port</a:t>
            </a:r>
            <a:r>
              <a:rPr lang="zh-CN" altLang="en-US" sz="700">
                <a:latin typeface="Times New Roman" charset="0"/>
                <a:cs typeface="Times New Roman" charset="0"/>
              </a:rPr>
              <a:t> </a:t>
            </a:r>
            <a:endParaRPr lang="en-US" altLang="zh-CN" sz="700">
              <a:latin typeface="Times New Roman" charset="0"/>
              <a:cs typeface="Times New Roman" charset="0"/>
            </a:endParaRPr>
          </a:p>
          <a:p>
            <a:pPr algn="ctr" eaLnBrk="1" hangingPunct="1">
              <a:buFont typeface="Arial" charset="0"/>
              <a:buNone/>
              <a:defRPr/>
            </a:pP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5" name="矩形 24"/>
          <p:cNvSpPr>
            <a:spLocks noChangeArrowheads="1"/>
          </p:cNvSpPr>
          <p:nvPr/>
        </p:nvSpPr>
        <p:spPr bwMode="auto">
          <a:xfrm>
            <a:off x="6915150" y="6224588"/>
            <a:ext cx="1333500" cy="3413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SAS</a:t>
            </a:r>
            <a:r>
              <a:rPr lang="zh-CN" altLang="en-US" sz="700">
                <a:latin typeface="Times New Roman" charset="0"/>
                <a:cs typeface="Times New Roman" charset="0"/>
              </a:rPr>
              <a:t> </a:t>
            </a:r>
            <a:r>
              <a:rPr lang="en-US" altLang="zh-CN" sz="700">
                <a:latin typeface="Times New Roman" charset="0"/>
                <a:cs typeface="Times New Roman" charset="0"/>
              </a:rPr>
              <a:t>Extended</a:t>
            </a:r>
            <a:r>
              <a:rPr lang="zh-CN" altLang="en-US" sz="700">
                <a:latin typeface="Times New Roman" charset="0"/>
                <a:cs typeface="Times New Roman" charset="0"/>
              </a:rPr>
              <a:t> </a:t>
            </a:r>
            <a:r>
              <a:rPr lang="en-US" altLang="zh-CN" sz="700">
                <a:latin typeface="Times New Roman" charset="0"/>
                <a:cs typeface="Times New Roman" charset="0"/>
              </a:rPr>
              <a:t>IN</a:t>
            </a:r>
            <a:r>
              <a:rPr lang="zh-CN" altLang="en-US" sz="700">
                <a:latin typeface="Times New Roman" charset="0"/>
                <a:cs typeface="Times New Roman" charset="0"/>
              </a:rPr>
              <a:t> </a:t>
            </a:r>
            <a:r>
              <a:rPr lang="en-US" altLang="zh-CN" sz="700">
                <a:latin typeface="Times New Roman" charset="0"/>
                <a:cs typeface="Times New Roman" charset="0"/>
              </a:rPr>
              <a:t>Port</a:t>
            </a:r>
            <a:r>
              <a:rPr lang="zh-CN" altLang="en-US" sz="700">
                <a:latin typeface="Times New Roman" charset="0"/>
                <a:cs typeface="Times New Roman" charset="0"/>
              </a:rPr>
              <a:t> </a:t>
            </a:r>
            <a:endParaRPr lang="en-US" altLang="zh-CN" sz="700">
              <a:latin typeface="Times New Roman" charset="0"/>
              <a:cs typeface="Times New Roman" charset="0"/>
            </a:endParaRPr>
          </a:p>
          <a:p>
            <a:pPr algn="ctr" eaLnBrk="1" hangingPunct="1">
              <a:buFont typeface="Arial" charset="0"/>
              <a:buNone/>
              <a:defRPr/>
            </a:pP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6" name="矩形 25"/>
          <p:cNvSpPr>
            <a:spLocks noChangeArrowheads="1"/>
          </p:cNvSpPr>
          <p:nvPr/>
        </p:nvSpPr>
        <p:spPr bwMode="auto">
          <a:xfrm>
            <a:off x="812800" y="47767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Controller</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7" name="矩形 26"/>
          <p:cNvSpPr>
            <a:spLocks noChangeArrowheads="1"/>
          </p:cNvSpPr>
          <p:nvPr/>
        </p:nvSpPr>
        <p:spPr bwMode="auto">
          <a:xfrm>
            <a:off x="196850" y="503078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SAS</a:t>
            </a:r>
            <a:r>
              <a:rPr lang="zh-CN" altLang="en-US" sz="700">
                <a:latin typeface="Times New Roman" charset="0"/>
                <a:cs typeface="Times New Roman" charset="0"/>
              </a:rPr>
              <a:t> </a:t>
            </a:r>
            <a:r>
              <a:rPr lang="en-US" altLang="zh-CN" sz="700">
                <a:latin typeface="Times New Roman" charset="0"/>
                <a:cs typeface="Times New Roman" charset="0"/>
              </a:rPr>
              <a:t>Extended</a:t>
            </a:r>
            <a:r>
              <a:rPr lang="zh-CN" altLang="en-US" sz="700">
                <a:latin typeface="Times New Roman" charset="0"/>
                <a:cs typeface="Times New Roman" charset="0"/>
              </a:rPr>
              <a:t> </a:t>
            </a:r>
            <a:r>
              <a:rPr lang="en-US" altLang="zh-CN" sz="700">
                <a:latin typeface="Times New Roman" charset="0"/>
                <a:cs typeface="Times New Roman" charset="0"/>
              </a:rPr>
              <a:t>Port</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8" name="矩形 27"/>
          <p:cNvSpPr>
            <a:spLocks noChangeArrowheads="1"/>
          </p:cNvSpPr>
          <p:nvPr/>
        </p:nvSpPr>
        <p:spPr bwMode="auto">
          <a:xfrm>
            <a:off x="1479550" y="5056188"/>
            <a:ext cx="692150" cy="2841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Dirty</a:t>
            </a:r>
            <a:r>
              <a:rPr lang="zh-CN" altLang="en-US" sz="700">
                <a:latin typeface="Times New Roman" charset="0"/>
                <a:cs typeface="Times New Roman" charset="0"/>
              </a:rPr>
              <a:t> </a:t>
            </a:r>
            <a:r>
              <a:rPr lang="en-US" altLang="zh-CN" sz="700">
                <a:latin typeface="Times New Roman" charset="0"/>
                <a:cs typeface="Times New Roman" charset="0"/>
              </a:rPr>
              <a:t>Data</a:t>
            </a:r>
          </a:p>
          <a:p>
            <a:pPr algn="ctr" eaLnBrk="1" hangingPunct="1">
              <a:buFont typeface="Arial" charset="0"/>
              <a:buNone/>
              <a:defRPr/>
            </a:pP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29" name="矩形 28"/>
          <p:cNvSpPr>
            <a:spLocks noChangeArrowheads="1"/>
          </p:cNvSpPr>
          <p:nvPr/>
        </p:nvSpPr>
        <p:spPr bwMode="auto">
          <a:xfrm>
            <a:off x="2254250" y="499903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Host</a:t>
            </a:r>
            <a:r>
              <a:rPr lang="zh-CN" altLang="en-US" sz="700">
                <a:latin typeface="Times New Roman" charset="0"/>
                <a:cs typeface="Times New Roman" charset="0"/>
              </a:rPr>
              <a:t> </a:t>
            </a:r>
            <a:r>
              <a:rPr lang="en-US" altLang="zh-CN" sz="700">
                <a:latin typeface="Times New Roman" charset="0"/>
                <a:cs typeface="Times New Roman" charset="0"/>
              </a:rPr>
              <a:t>I/O</a:t>
            </a:r>
            <a:r>
              <a:rPr lang="zh-CN" altLang="en-US" sz="700">
                <a:latin typeface="Times New Roman" charset="0"/>
                <a:cs typeface="Times New Roman" charset="0"/>
              </a:rPr>
              <a:t> </a:t>
            </a:r>
            <a:r>
              <a:rPr lang="en-US" altLang="zh-CN" sz="700">
                <a:latin typeface="Times New Roman" charset="0"/>
                <a:cs typeface="Times New Roman" charset="0"/>
              </a:rPr>
              <a:t>1</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30" name="矩形 29"/>
          <p:cNvSpPr>
            <a:spLocks noChangeArrowheads="1"/>
          </p:cNvSpPr>
          <p:nvPr/>
        </p:nvSpPr>
        <p:spPr bwMode="auto">
          <a:xfrm>
            <a:off x="3721100" y="5087938"/>
            <a:ext cx="1098550" cy="14446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Host</a:t>
            </a:r>
            <a:r>
              <a:rPr lang="zh-CN" altLang="en-US" sz="700">
                <a:latin typeface="Times New Roman" charset="0"/>
                <a:cs typeface="Times New Roman" charset="0"/>
              </a:rPr>
              <a:t> </a:t>
            </a:r>
            <a:r>
              <a:rPr lang="en-US" altLang="zh-CN" sz="700">
                <a:latin typeface="Times New Roman" charset="0"/>
                <a:cs typeface="Times New Roman" charset="0"/>
              </a:rPr>
              <a:t>I/O</a:t>
            </a:r>
            <a:r>
              <a:rPr lang="zh-CN" altLang="en-US" sz="700">
                <a:latin typeface="Times New Roman" charset="0"/>
                <a:cs typeface="Times New Roman" charset="0"/>
              </a:rPr>
              <a:t> </a:t>
            </a:r>
            <a:r>
              <a:rPr lang="en-US" altLang="zh-CN" sz="700">
                <a:latin typeface="Times New Roman" charset="0"/>
                <a:cs typeface="Times New Roman" charset="0"/>
              </a:rPr>
              <a:t>2</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31" name="矩形 30"/>
          <p:cNvSpPr>
            <a:spLocks noChangeArrowheads="1"/>
          </p:cNvSpPr>
          <p:nvPr/>
        </p:nvSpPr>
        <p:spPr bwMode="auto">
          <a:xfrm>
            <a:off x="869950" y="6421438"/>
            <a:ext cx="1098550" cy="227012"/>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Port</a:t>
            </a:r>
            <a:r>
              <a:rPr lang="zh-CN" altLang="en-US" sz="700">
                <a:latin typeface="Times New Roman" charset="0"/>
                <a:cs typeface="Times New Roman" charset="0"/>
              </a:rPr>
              <a:t> </a:t>
            </a:r>
            <a:r>
              <a:rPr lang="en-US" altLang="zh-CN" sz="700">
                <a:latin typeface="Times New Roman" charset="0"/>
                <a:cs typeface="Times New Roman" charset="0"/>
              </a:rPr>
              <a:t>Management</a:t>
            </a:r>
            <a:r>
              <a:rPr lang="zh-CN" altLang="en-US" sz="700">
                <a:latin typeface="Times New Roman" charset="0"/>
                <a:cs typeface="Times New Roman" charset="0"/>
              </a:rPr>
              <a:t> </a:t>
            </a:r>
            <a:endParaRPr lang="en-US" altLang="zh-CN" sz="700">
              <a:latin typeface="Times New Roman" charset="0"/>
              <a:cs typeface="Times New Roman" charset="0"/>
            </a:endParaRPr>
          </a:p>
          <a:p>
            <a:pPr algn="ctr" eaLnBrk="1" hangingPunct="1">
              <a:buFont typeface="Arial" charset="0"/>
              <a:buNone/>
              <a:defRPr/>
            </a:pP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32" name="矩形 31"/>
          <p:cNvSpPr>
            <a:spLocks noChangeArrowheads="1"/>
          </p:cNvSpPr>
          <p:nvPr/>
        </p:nvSpPr>
        <p:spPr bwMode="auto">
          <a:xfrm>
            <a:off x="7270750" y="260350"/>
            <a:ext cx="1873250" cy="215900"/>
          </a:xfrm>
          <a:prstGeom prst="rect">
            <a:avLst/>
          </a:prstGeom>
          <a:solidFill>
            <a:schemeClr val="bg1"/>
          </a:solidFill>
          <a:ln w="25400">
            <a:solidFill>
              <a:srgbClr val="385D8A"/>
            </a:solidFill>
            <a:miter lim="800000"/>
            <a:headEnd/>
            <a:tailEnd/>
          </a:ln>
        </p:spPr>
        <p:txBody>
          <a:bodyPr anchor="ctr"/>
          <a:lstStyle/>
          <a:p>
            <a:pPr algn="ctr" eaLnBrk="1" hangingPunct="1">
              <a:buFont typeface="Arial" charset="0"/>
              <a:buNone/>
            </a:pPr>
            <a:r>
              <a:rPr lang="en-US" altLang="zh-CN" b="1">
                <a:latin typeface="Times New Roman" charset="0"/>
                <a:cs typeface="Times New Roman" charset="0"/>
              </a:rPr>
              <a:t>Zhongke Sugon</a:t>
            </a:r>
            <a:endParaRPr lang="zh-CN" altLang="en-US" b="1">
              <a:latin typeface="Times New Roman" charset="0"/>
              <a:cs typeface="Times New Roman"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190500"/>
            <a:ext cx="5072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sz="2800" b="1" dirty="0" smtClean="0">
                <a:solidFill>
                  <a:srgbClr val="595959"/>
                </a:solidFill>
                <a:latin typeface="Times New Roman" charset="0"/>
                <a:ea typeface="微软雅黑" charset="0"/>
                <a:cs typeface="微软雅黑" charset="0"/>
              </a:rPr>
              <a:t>Front panel LED Lights</a:t>
            </a:r>
            <a:endParaRPr lang="zh-CN" altLang="en-US" sz="2800" b="1" dirty="0">
              <a:solidFill>
                <a:srgbClr val="595959"/>
              </a:solidFill>
              <a:latin typeface="Times New Roman" charset="0"/>
              <a:ea typeface="微软雅黑" charset="0"/>
              <a:cs typeface="微软雅黑" charset="0"/>
            </a:endParaRPr>
          </a:p>
        </p:txBody>
      </p:sp>
      <p:pic>
        <p:nvPicPr>
          <p:cNvPr id="5"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2389188"/>
            <a:ext cx="69199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0"/>
          <p:cNvGrpSpPr>
            <a:grpSpLocks/>
          </p:cNvGrpSpPr>
          <p:nvPr/>
        </p:nvGrpSpPr>
        <p:grpSpPr bwMode="auto">
          <a:xfrm>
            <a:off x="601663" y="1827213"/>
            <a:ext cx="6681787" cy="4068762"/>
            <a:chOff x="0" y="0"/>
            <a:chExt cx="4209" cy="2563"/>
          </a:xfrm>
        </p:grpSpPr>
        <p:sp>
          <p:nvSpPr>
            <p:cNvPr id="7" name="Text Box 9"/>
            <p:cNvSpPr txBox="1">
              <a:spLocks noChangeArrowheads="1"/>
            </p:cNvSpPr>
            <p:nvPr/>
          </p:nvSpPr>
          <p:spPr bwMode="auto">
            <a:xfrm>
              <a:off x="3573" y="0"/>
              <a:ext cx="5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电源</a:t>
              </a:r>
              <a:endParaRPr kumimoji="0" lang="en-US" sz="1500" b="1">
                <a:solidFill>
                  <a:srgbClr val="4D4D4D"/>
                </a:solidFill>
                <a:latin typeface="Times New Roman" charset="0"/>
                <a:ea typeface="微软雅黑" charset="0"/>
                <a:cs typeface="微软雅黑" charset="0"/>
              </a:endParaRPr>
            </a:p>
          </p:txBody>
        </p:sp>
        <p:sp>
          <p:nvSpPr>
            <p:cNvPr id="8" name="Text Box 10"/>
            <p:cNvSpPr txBox="1">
              <a:spLocks noChangeArrowheads="1"/>
            </p:cNvSpPr>
            <p:nvPr/>
          </p:nvSpPr>
          <p:spPr bwMode="auto">
            <a:xfrm>
              <a:off x="2938" y="227"/>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机箱状态灯</a:t>
              </a:r>
              <a:endParaRPr kumimoji="0" lang="en-US" sz="1500" b="1">
                <a:solidFill>
                  <a:srgbClr val="4D4D4D"/>
                </a:solidFill>
                <a:latin typeface="Times New Roman" charset="0"/>
                <a:ea typeface="微软雅黑" charset="0"/>
                <a:cs typeface="微软雅黑" charset="0"/>
              </a:endParaRPr>
            </a:p>
          </p:txBody>
        </p:sp>
        <p:sp>
          <p:nvSpPr>
            <p:cNvPr id="9" name="Text Box 11"/>
            <p:cNvSpPr txBox="1">
              <a:spLocks noChangeArrowheads="1"/>
            </p:cNvSpPr>
            <p:nvPr/>
          </p:nvSpPr>
          <p:spPr bwMode="auto">
            <a:xfrm>
              <a:off x="2818" y="499"/>
              <a:ext cx="90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en-US" altLang="zh-CN" sz="1500" b="1">
                  <a:solidFill>
                    <a:srgbClr val="4D4D4D"/>
                  </a:solidFill>
                  <a:latin typeface="Times New Roman" charset="0"/>
                  <a:ea typeface="微软雅黑" charset="0"/>
                  <a:cs typeface="微软雅黑" charset="0"/>
                </a:rPr>
                <a:t>RAID</a:t>
              </a:r>
              <a:r>
                <a:rPr kumimoji="0" lang="zh-CN" altLang="en-US" sz="1500" b="1">
                  <a:solidFill>
                    <a:srgbClr val="4D4D4D"/>
                  </a:solidFill>
                  <a:latin typeface="Times New Roman" charset="0"/>
                  <a:ea typeface="微软雅黑" charset="0"/>
                  <a:cs typeface="微软雅黑" charset="0"/>
                </a:rPr>
                <a:t>状态灯</a:t>
              </a:r>
              <a:endParaRPr kumimoji="0" lang="en-US" altLang="zh-CN" sz="1500" b="1">
                <a:solidFill>
                  <a:srgbClr val="4D4D4D"/>
                </a:solidFill>
                <a:latin typeface="Times New Roman" charset="0"/>
                <a:ea typeface="微软雅黑" charset="0"/>
                <a:cs typeface="微软雅黑" charset="0"/>
              </a:endParaRPr>
            </a:p>
          </p:txBody>
        </p:sp>
        <p:sp>
          <p:nvSpPr>
            <p:cNvPr id="10" name="Line 12"/>
            <p:cNvSpPr>
              <a:spLocks noChangeShapeType="1"/>
            </p:cNvSpPr>
            <p:nvPr/>
          </p:nvSpPr>
          <p:spPr bwMode="auto">
            <a:xfrm flipH="1" flipV="1">
              <a:off x="3664" y="1633"/>
              <a:ext cx="545" cy="0"/>
            </a:xfrm>
            <a:prstGeom prst="line">
              <a:avLst/>
            </a:prstGeom>
            <a:noFill/>
            <a:ln w="9525">
              <a:solidFill>
                <a:srgbClr val="333399"/>
              </a:solidFill>
              <a:round/>
              <a:headEnd type="oval" w="med" len="me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1" name="Line 13"/>
            <p:cNvSpPr>
              <a:spLocks noChangeShapeType="1"/>
            </p:cNvSpPr>
            <p:nvPr/>
          </p:nvSpPr>
          <p:spPr bwMode="auto">
            <a:xfrm flipH="1" flipV="1">
              <a:off x="3800" y="1682"/>
              <a:ext cx="408" cy="0"/>
            </a:xfrm>
            <a:prstGeom prst="line">
              <a:avLst/>
            </a:prstGeom>
            <a:noFill/>
            <a:ln w="9525">
              <a:solidFill>
                <a:srgbClr val="333399"/>
              </a:solidFill>
              <a:round/>
              <a:headEnd type="oval" w="med" len="me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2" name="Line 14"/>
            <p:cNvSpPr>
              <a:spLocks noChangeShapeType="1"/>
            </p:cNvSpPr>
            <p:nvPr/>
          </p:nvSpPr>
          <p:spPr bwMode="auto">
            <a:xfrm flipH="1" flipV="1">
              <a:off x="3935" y="1735"/>
              <a:ext cx="273" cy="0"/>
            </a:xfrm>
            <a:prstGeom prst="line">
              <a:avLst/>
            </a:prstGeom>
            <a:noFill/>
            <a:ln w="9525">
              <a:solidFill>
                <a:srgbClr val="333399"/>
              </a:solidFill>
              <a:round/>
              <a:headEnd type="oval" w="med" len="me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 name="Text Box 15"/>
            <p:cNvSpPr txBox="1">
              <a:spLocks noChangeArrowheads="1"/>
            </p:cNvSpPr>
            <p:nvPr/>
          </p:nvSpPr>
          <p:spPr bwMode="auto">
            <a:xfrm>
              <a:off x="2818" y="1996"/>
              <a:ext cx="93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控制器状态灯</a:t>
              </a:r>
              <a:r>
                <a:rPr kumimoji="0" lang="en-US" altLang="zh-CN" sz="1500" b="1">
                  <a:solidFill>
                    <a:srgbClr val="4D4D4D"/>
                  </a:solidFill>
                  <a:latin typeface="Times New Roman" charset="0"/>
                  <a:ea typeface="微软雅黑" charset="0"/>
                  <a:cs typeface="微软雅黑" charset="0"/>
                </a:rPr>
                <a:t>.</a:t>
              </a:r>
            </a:p>
          </p:txBody>
        </p:sp>
        <p:sp>
          <p:nvSpPr>
            <p:cNvPr id="14" name="Text Box 16"/>
            <p:cNvSpPr txBox="1">
              <a:spLocks noChangeArrowheads="1"/>
            </p:cNvSpPr>
            <p:nvPr/>
          </p:nvSpPr>
          <p:spPr bwMode="auto">
            <a:xfrm>
              <a:off x="3029" y="2178"/>
              <a:ext cx="8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系统状态灯</a:t>
              </a:r>
              <a:endParaRPr kumimoji="0" lang="en-US" sz="1500" b="1">
                <a:solidFill>
                  <a:srgbClr val="4D4D4D"/>
                </a:solidFill>
                <a:latin typeface="Times New Roman" charset="0"/>
                <a:ea typeface="微软雅黑" charset="0"/>
                <a:cs typeface="微软雅黑" charset="0"/>
              </a:endParaRPr>
            </a:p>
          </p:txBody>
        </p:sp>
        <p:sp>
          <p:nvSpPr>
            <p:cNvPr id="15" name="Text Box 17"/>
            <p:cNvSpPr txBox="1">
              <a:spLocks noChangeArrowheads="1"/>
            </p:cNvSpPr>
            <p:nvPr/>
          </p:nvSpPr>
          <p:spPr bwMode="auto">
            <a:xfrm>
              <a:off x="3029" y="2359"/>
              <a:ext cx="95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控制器心跳灯</a:t>
              </a:r>
              <a:endParaRPr kumimoji="0" lang="en-US" sz="1500" b="1">
                <a:solidFill>
                  <a:srgbClr val="4D4D4D"/>
                </a:solidFill>
                <a:latin typeface="Times New Roman" charset="0"/>
                <a:ea typeface="微软雅黑" charset="0"/>
                <a:cs typeface="微软雅黑" charset="0"/>
              </a:endParaRPr>
            </a:p>
          </p:txBody>
        </p:sp>
        <p:sp>
          <p:nvSpPr>
            <p:cNvPr id="16" name="Text Box 19"/>
            <p:cNvSpPr txBox="1">
              <a:spLocks noChangeArrowheads="1"/>
            </p:cNvSpPr>
            <p:nvPr/>
          </p:nvSpPr>
          <p:spPr bwMode="auto">
            <a:xfrm>
              <a:off x="0" y="579"/>
              <a:ext cx="77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智能开关</a:t>
              </a:r>
              <a:endParaRPr kumimoji="0" lang="en-US" sz="1500" b="1">
                <a:solidFill>
                  <a:srgbClr val="4D4D4D"/>
                </a:solidFill>
                <a:latin typeface="Times New Roman" charset="0"/>
                <a:ea typeface="微软雅黑" charset="0"/>
                <a:cs typeface="微软雅黑" charset="0"/>
              </a:endParaRPr>
            </a:p>
          </p:txBody>
        </p:sp>
        <p:sp>
          <p:nvSpPr>
            <p:cNvPr id="17" name="Text Box 20"/>
            <p:cNvSpPr txBox="1">
              <a:spLocks noChangeArrowheads="1"/>
            </p:cNvSpPr>
            <p:nvPr/>
          </p:nvSpPr>
          <p:spPr bwMode="auto">
            <a:xfrm>
              <a:off x="1306" y="0"/>
              <a:ext cx="69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硬盘电源</a:t>
              </a:r>
              <a:endParaRPr kumimoji="0" lang="en-US" sz="1500" b="1">
                <a:solidFill>
                  <a:srgbClr val="4D4D4D"/>
                </a:solidFill>
                <a:latin typeface="Times New Roman" charset="0"/>
                <a:ea typeface="微软雅黑" charset="0"/>
                <a:cs typeface="微软雅黑" charset="0"/>
              </a:endParaRPr>
            </a:p>
          </p:txBody>
        </p:sp>
        <p:sp>
          <p:nvSpPr>
            <p:cNvPr id="18" name="Text Box 21"/>
            <p:cNvSpPr txBox="1">
              <a:spLocks noChangeArrowheads="1"/>
            </p:cNvSpPr>
            <p:nvPr/>
          </p:nvSpPr>
          <p:spPr bwMode="auto">
            <a:xfrm>
              <a:off x="1231" y="262"/>
              <a:ext cx="62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硬盘状态</a:t>
              </a:r>
              <a:endParaRPr kumimoji="0" lang="en-US" sz="1500" b="1">
                <a:solidFill>
                  <a:srgbClr val="4D4D4D"/>
                </a:solidFill>
                <a:latin typeface="Times New Roman" charset="0"/>
                <a:ea typeface="微软雅黑" charset="0"/>
                <a:cs typeface="微软雅黑" charset="0"/>
              </a:endParaRPr>
            </a:p>
          </p:txBody>
        </p:sp>
        <p:sp>
          <p:nvSpPr>
            <p:cNvPr id="19" name="Line 22"/>
            <p:cNvSpPr>
              <a:spLocks noChangeShapeType="1"/>
            </p:cNvSpPr>
            <p:nvPr/>
          </p:nvSpPr>
          <p:spPr bwMode="auto">
            <a:xfrm>
              <a:off x="2077" y="1054"/>
              <a:ext cx="182" cy="0"/>
            </a:xfrm>
            <a:prstGeom prst="line">
              <a:avLst/>
            </a:prstGeom>
            <a:noFill/>
            <a:ln w="9525">
              <a:solidFill>
                <a:srgbClr val="333399"/>
              </a:solidFill>
              <a:round/>
              <a:headEnd/>
              <a:tailEnd type="oval"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0" name="Line 46"/>
            <p:cNvSpPr>
              <a:spLocks noChangeShapeType="1"/>
            </p:cNvSpPr>
            <p:nvPr/>
          </p:nvSpPr>
          <p:spPr bwMode="auto">
            <a:xfrm flipV="1">
              <a:off x="3936" y="1735"/>
              <a:ext cx="0" cy="681"/>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1" name="Line 47"/>
            <p:cNvSpPr>
              <a:spLocks noChangeShapeType="1"/>
            </p:cNvSpPr>
            <p:nvPr/>
          </p:nvSpPr>
          <p:spPr bwMode="auto">
            <a:xfrm>
              <a:off x="3800" y="1684"/>
              <a:ext cx="0" cy="544"/>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2" name="Line 57"/>
            <p:cNvSpPr>
              <a:spLocks noChangeShapeType="1"/>
            </p:cNvSpPr>
            <p:nvPr/>
          </p:nvSpPr>
          <p:spPr bwMode="auto">
            <a:xfrm flipH="1">
              <a:off x="362" y="726"/>
              <a:ext cx="0" cy="590"/>
            </a:xfrm>
            <a:prstGeom prst="line">
              <a:avLst/>
            </a:prstGeom>
            <a:noFill/>
            <a:ln w="9525">
              <a:solidFill>
                <a:srgbClr val="333399"/>
              </a:solidFill>
              <a:round/>
              <a:headEnd/>
              <a:tailEnd type="oval"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3" name="Line 58"/>
            <p:cNvSpPr>
              <a:spLocks noChangeShapeType="1"/>
            </p:cNvSpPr>
            <p:nvPr/>
          </p:nvSpPr>
          <p:spPr bwMode="auto">
            <a:xfrm>
              <a:off x="2077" y="102"/>
              <a:ext cx="0" cy="952"/>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4" name="Line 59"/>
            <p:cNvSpPr>
              <a:spLocks noChangeShapeType="1"/>
            </p:cNvSpPr>
            <p:nvPr/>
          </p:nvSpPr>
          <p:spPr bwMode="auto">
            <a:xfrm>
              <a:off x="1850" y="1134"/>
              <a:ext cx="409" cy="0"/>
            </a:xfrm>
            <a:prstGeom prst="line">
              <a:avLst/>
            </a:prstGeom>
            <a:noFill/>
            <a:ln w="9525">
              <a:solidFill>
                <a:srgbClr val="333399"/>
              </a:solidFill>
              <a:round/>
              <a:headEnd/>
              <a:tailEnd type="oval"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5" name="Line 60"/>
            <p:cNvSpPr>
              <a:spLocks noChangeShapeType="1"/>
            </p:cNvSpPr>
            <p:nvPr/>
          </p:nvSpPr>
          <p:spPr bwMode="auto">
            <a:xfrm>
              <a:off x="1850" y="362"/>
              <a:ext cx="0" cy="772"/>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6" name="Line 61"/>
            <p:cNvSpPr>
              <a:spLocks noChangeShapeType="1"/>
            </p:cNvSpPr>
            <p:nvPr/>
          </p:nvSpPr>
          <p:spPr bwMode="auto">
            <a:xfrm>
              <a:off x="1714" y="363"/>
              <a:ext cx="136" cy="0"/>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7" name="Line 62"/>
            <p:cNvSpPr>
              <a:spLocks noChangeShapeType="1"/>
            </p:cNvSpPr>
            <p:nvPr/>
          </p:nvSpPr>
          <p:spPr bwMode="auto">
            <a:xfrm>
              <a:off x="1888" y="102"/>
              <a:ext cx="182" cy="0"/>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28" name="Text Box 19"/>
            <p:cNvSpPr txBox="1">
              <a:spLocks noChangeArrowheads="1"/>
            </p:cNvSpPr>
            <p:nvPr/>
          </p:nvSpPr>
          <p:spPr bwMode="auto">
            <a:xfrm>
              <a:off x="725" y="1996"/>
              <a:ext cx="7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智能管理口</a:t>
              </a:r>
              <a:endParaRPr kumimoji="0" lang="en-US" sz="1500" b="1">
                <a:solidFill>
                  <a:srgbClr val="4D4D4D"/>
                </a:solidFill>
                <a:latin typeface="Times New Roman" charset="0"/>
                <a:ea typeface="微软雅黑" charset="0"/>
                <a:cs typeface="微软雅黑" charset="0"/>
              </a:endParaRPr>
            </a:p>
          </p:txBody>
        </p:sp>
        <p:sp>
          <p:nvSpPr>
            <p:cNvPr id="29" name="Line 57"/>
            <p:cNvSpPr>
              <a:spLocks noChangeShapeType="1"/>
            </p:cNvSpPr>
            <p:nvPr/>
          </p:nvSpPr>
          <p:spPr bwMode="auto">
            <a:xfrm flipH="1" flipV="1">
              <a:off x="362" y="1497"/>
              <a:ext cx="545" cy="0"/>
            </a:xfrm>
            <a:prstGeom prst="line">
              <a:avLst/>
            </a:prstGeom>
            <a:noFill/>
            <a:ln w="9525">
              <a:solidFill>
                <a:srgbClr val="333399"/>
              </a:solidFill>
              <a:round/>
              <a:headEnd/>
              <a:tailEnd type="oval"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0" name="Line 57"/>
            <p:cNvSpPr>
              <a:spLocks noChangeShapeType="1"/>
            </p:cNvSpPr>
            <p:nvPr/>
          </p:nvSpPr>
          <p:spPr bwMode="auto">
            <a:xfrm flipH="1" flipV="1">
              <a:off x="362" y="1780"/>
              <a:ext cx="0" cy="273"/>
            </a:xfrm>
            <a:prstGeom prst="line">
              <a:avLst/>
            </a:prstGeom>
            <a:noFill/>
            <a:ln w="9525">
              <a:solidFill>
                <a:srgbClr val="333399"/>
              </a:solidFill>
              <a:round/>
              <a:headEnd/>
              <a:tailEnd type="oval"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1" name="Text Box 19"/>
            <p:cNvSpPr txBox="1">
              <a:spLocks noChangeArrowheads="1"/>
            </p:cNvSpPr>
            <p:nvPr/>
          </p:nvSpPr>
          <p:spPr bwMode="auto">
            <a:xfrm>
              <a:off x="226" y="2007"/>
              <a:ext cx="40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defRPr>
              </a:lvl9pPr>
            </a:lstStyle>
            <a:p>
              <a:pPr eaLnBrk="1" hangingPunct="1">
                <a:spcBef>
                  <a:spcPct val="50000"/>
                </a:spcBef>
                <a:buFont typeface="Arial" charset="0"/>
                <a:buNone/>
              </a:pPr>
              <a:r>
                <a:rPr kumimoji="0" lang="zh-CN" altLang="en-US" sz="1500" b="1">
                  <a:solidFill>
                    <a:srgbClr val="4D4D4D"/>
                  </a:solidFill>
                  <a:latin typeface="Times New Roman" charset="0"/>
                  <a:ea typeface="微软雅黑" charset="0"/>
                  <a:cs typeface="微软雅黑" charset="0"/>
                </a:rPr>
                <a:t>静音</a:t>
              </a:r>
              <a:endParaRPr kumimoji="0" lang="en-US" sz="1500" b="1">
                <a:solidFill>
                  <a:srgbClr val="4D4D4D"/>
                </a:solidFill>
                <a:latin typeface="Times New Roman" charset="0"/>
                <a:ea typeface="微软雅黑" charset="0"/>
                <a:cs typeface="微软雅黑" charset="0"/>
              </a:endParaRPr>
            </a:p>
          </p:txBody>
        </p:sp>
        <p:sp>
          <p:nvSpPr>
            <p:cNvPr id="32" name="Line 57"/>
            <p:cNvSpPr>
              <a:spLocks noChangeShapeType="1"/>
            </p:cNvSpPr>
            <p:nvPr/>
          </p:nvSpPr>
          <p:spPr bwMode="auto">
            <a:xfrm flipH="1" flipV="1">
              <a:off x="362" y="1633"/>
              <a:ext cx="545" cy="0"/>
            </a:xfrm>
            <a:prstGeom prst="line">
              <a:avLst/>
            </a:prstGeom>
            <a:noFill/>
            <a:ln w="9525">
              <a:solidFill>
                <a:srgbClr val="333399"/>
              </a:solidFill>
              <a:round/>
              <a:headEnd/>
              <a:tailEnd type="oval"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3" name="Line 58"/>
            <p:cNvSpPr>
              <a:spLocks noChangeShapeType="1"/>
            </p:cNvSpPr>
            <p:nvPr/>
          </p:nvSpPr>
          <p:spPr bwMode="auto">
            <a:xfrm>
              <a:off x="907" y="1497"/>
              <a:ext cx="0" cy="544"/>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4" name="Line 47"/>
            <p:cNvSpPr>
              <a:spLocks noChangeShapeType="1"/>
            </p:cNvSpPr>
            <p:nvPr/>
          </p:nvSpPr>
          <p:spPr bwMode="auto">
            <a:xfrm>
              <a:off x="3664" y="1633"/>
              <a:ext cx="0" cy="409"/>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5" name="Line 12"/>
            <p:cNvSpPr>
              <a:spLocks noChangeShapeType="1"/>
            </p:cNvSpPr>
            <p:nvPr/>
          </p:nvSpPr>
          <p:spPr bwMode="auto">
            <a:xfrm flipH="1" flipV="1">
              <a:off x="3664" y="1284"/>
              <a:ext cx="545" cy="0"/>
            </a:xfrm>
            <a:prstGeom prst="line">
              <a:avLst/>
            </a:prstGeom>
            <a:noFill/>
            <a:ln w="9525">
              <a:solidFill>
                <a:srgbClr val="333399"/>
              </a:solidFill>
              <a:round/>
              <a:headEnd type="oval" w="med" len="me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6" name="Line 13"/>
            <p:cNvSpPr>
              <a:spLocks noChangeShapeType="1"/>
            </p:cNvSpPr>
            <p:nvPr/>
          </p:nvSpPr>
          <p:spPr bwMode="auto">
            <a:xfrm flipH="1" flipV="1">
              <a:off x="3800" y="1232"/>
              <a:ext cx="408" cy="0"/>
            </a:xfrm>
            <a:prstGeom prst="line">
              <a:avLst/>
            </a:prstGeom>
            <a:noFill/>
            <a:ln w="9525">
              <a:solidFill>
                <a:srgbClr val="333399"/>
              </a:solidFill>
              <a:round/>
              <a:headEnd type="oval" w="med" len="me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7" name="Line 14"/>
            <p:cNvSpPr>
              <a:spLocks noChangeShapeType="1"/>
            </p:cNvSpPr>
            <p:nvPr/>
          </p:nvSpPr>
          <p:spPr bwMode="auto">
            <a:xfrm flipH="1" flipV="1">
              <a:off x="3936" y="1180"/>
              <a:ext cx="273" cy="0"/>
            </a:xfrm>
            <a:prstGeom prst="line">
              <a:avLst/>
            </a:prstGeom>
            <a:noFill/>
            <a:ln w="9525">
              <a:solidFill>
                <a:srgbClr val="333399"/>
              </a:solidFill>
              <a:round/>
              <a:headEnd type="oval" w="med" len="me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8" name="Line 46"/>
            <p:cNvSpPr>
              <a:spLocks noChangeShapeType="1"/>
            </p:cNvSpPr>
            <p:nvPr/>
          </p:nvSpPr>
          <p:spPr bwMode="auto">
            <a:xfrm flipV="1">
              <a:off x="3936" y="137"/>
              <a:ext cx="0" cy="1043"/>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9" name="Line 47"/>
            <p:cNvSpPr>
              <a:spLocks noChangeShapeType="1"/>
            </p:cNvSpPr>
            <p:nvPr/>
          </p:nvSpPr>
          <p:spPr bwMode="auto">
            <a:xfrm>
              <a:off x="3800" y="363"/>
              <a:ext cx="0" cy="867"/>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0" name="Line 47"/>
            <p:cNvSpPr>
              <a:spLocks noChangeShapeType="1"/>
            </p:cNvSpPr>
            <p:nvPr/>
          </p:nvSpPr>
          <p:spPr bwMode="auto">
            <a:xfrm>
              <a:off x="3664" y="635"/>
              <a:ext cx="0" cy="643"/>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41" name="矩形 38"/>
          <p:cNvSpPr>
            <a:spLocks noChangeArrowheads="1"/>
          </p:cNvSpPr>
          <p:nvPr/>
        </p:nvSpPr>
        <p:spPr bwMode="auto">
          <a:xfrm>
            <a:off x="2457450" y="1863725"/>
            <a:ext cx="1098550" cy="236538"/>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Disk</a:t>
            </a:r>
            <a:r>
              <a:rPr lang="zh-CN" altLang="en-US" sz="1200">
                <a:latin typeface="Times New Roman" charset="0"/>
                <a:cs typeface="Times New Roman" charset="0"/>
              </a:rPr>
              <a:t> </a:t>
            </a:r>
            <a:r>
              <a:rPr lang="en-US" altLang="zh-CN" sz="1200">
                <a:latin typeface="Times New Roman" charset="0"/>
                <a:cs typeface="Times New Roman" charset="0"/>
              </a:rPr>
              <a:t>Power</a:t>
            </a:r>
            <a:endParaRPr lang="zh-CN" altLang="en-US" sz="1200">
              <a:latin typeface="Times New Roman" charset="0"/>
              <a:cs typeface="Times New Roman" charset="0"/>
            </a:endParaRPr>
          </a:p>
        </p:txBody>
      </p:sp>
      <p:sp>
        <p:nvSpPr>
          <p:cNvPr id="42" name="矩形 39"/>
          <p:cNvSpPr>
            <a:spLocks noChangeArrowheads="1"/>
          </p:cNvSpPr>
          <p:nvPr/>
        </p:nvSpPr>
        <p:spPr bwMode="auto">
          <a:xfrm>
            <a:off x="5700713" y="1889125"/>
            <a:ext cx="1098550" cy="236538"/>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Power</a:t>
            </a:r>
            <a:endParaRPr lang="zh-CN" altLang="en-US" sz="1200">
              <a:latin typeface="Times New Roman" charset="0"/>
              <a:cs typeface="Times New Roman" charset="0"/>
            </a:endParaRPr>
          </a:p>
        </p:txBody>
      </p:sp>
      <p:sp>
        <p:nvSpPr>
          <p:cNvPr id="43" name="矩形 40"/>
          <p:cNvSpPr>
            <a:spLocks noChangeArrowheads="1"/>
          </p:cNvSpPr>
          <p:nvPr/>
        </p:nvSpPr>
        <p:spPr bwMode="auto">
          <a:xfrm>
            <a:off x="2322513" y="2278063"/>
            <a:ext cx="1098550" cy="236537"/>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Disk</a:t>
            </a:r>
            <a:r>
              <a:rPr lang="zh-CN" altLang="en-US" sz="1200">
                <a:latin typeface="Times New Roman" charset="0"/>
                <a:cs typeface="Times New Roman" charset="0"/>
              </a:rPr>
              <a:t> </a:t>
            </a:r>
            <a:r>
              <a:rPr lang="en-US" altLang="zh-CN" sz="1200">
                <a:latin typeface="Times New Roman" charset="0"/>
                <a:cs typeface="Times New Roman" charset="0"/>
              </a:rPr>
              <a:t>Status</a:t>
            </a:r>
            <a:endParaRPr lang="zh-CN" altLang="en-US" sz="1200">
              <a:latin typeface="Times New Roman" charset="0"/>
              <a:cs typeface="Times New Roman" charset="0"/>
            </a:endParaRPr>
          </a:p>
        </p:txBody>
      </p:sp>
      <p:sp>
        <p:nvSpPr>
          <p:cNvPr id="44" name="矩形 41"/>
          <p:cNvSpPr>
            <a:spLocks noChangeArrowheads="1"/>
          </p:cNvSpPr>
          <p:nvPr/>
        </p:nvSpPr>
        <p:spPr bwMode="auto">
          <a:xfrm>
            <a:off x="366713" y="2557463"/>
            <a:ext cx="1098550" cy="473075"/>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Intelligent</a:t>
            </a:r>
          </a:p>
          <a:p>
            <a:pPr algn="ctr" eaLnBrk="1" hangingPunct="1">
              <a:buFont typeface="Arial" charset="0"/>
              <a:buNone/>
              <a:defRPr/>
            </a:pPr>
            <a:r>
              <a:rPr lang="en-US" altLang="zh-CN" sz="1200">
                <a:latin typeface="Times New Roman" charset="0"/>
                <a:cs typeface="Times New Roman" charset="0"/>
              </a:rPr>
              <a:t>Switch</a:t>
            </a:r>
            <a:endParaRPr lang="zh-CN" altLang="en-US" sz="1200">
              <a:latin typeface="Times New Roman" charset="0"/>
              <a:cs typeface="Times New Roman" charset="0"/>
            </a:endParaRPr>
          </a:p>
        </p:txBody>
      </p:sp>
      <p:sp>
        <p:nvSpPr>
          <p:cNvPr id="45" name="矩形 42"/>
          <p:cNvSpPr>
            <a:spLocks noChangeArrowheads="1"/>
          </p:cNvSpPr>
          <p:nvPr/>
        </p:nvSpPr>
        <p:spPr bwMode="auto">
          <a:xfrm>
            <a:off x="736600" y="5089525"/>
            <a:ext cx="896938" cy="236538"/>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zh-CN" altLang="en-US" sz="1200">
                <a:latin typeface="Times New Roman" charset="0"/>
                <a:cs typeface="Times New Roman" charset="0"/>
              </a:rPr>
              <a:t>M</a:t>
            </a:r>
            <a:r>
              <a:rPr lang="en-US" altLang="zh-CN" sz="1200">
                <a:latin typeface="Times New Roman" charset="0"/>
                <a:cs typeface="Times New Roman" charset="0"/>
              </a:rPr>
              <a:t>ute</a:t>
            </a:r>
            <a:endParaRPr lang="zh-CN" altLang="en-US" sz="1200">
              <a:latin typeface="Times New Roman" charset="0"/>
              <a:cs typeface="Times New Roman" charset="0"/>
            </a:endParaRPr>
          </a:p>
        </p:txBody>
      </p:sp>
      <p:sp>
        <p:nvSpPr>
          <p:cNvPr id="46" name="矩形 43"/>
          <p:cNvSpPr>
            <a:spLocks noChangeArrowheads="1"/>
          </p:cNvSpPr>
          <p:nvPr/>
        </p:nvSpPr>
        <p:spPr bwMode="auto">
          <a:xfrm>
            <a:off x="1804988" y="5064125"/>
            <a:ext cx="1631950" cy="236538"/>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Intelligent</a:t>
            </a:r>
            <a:r>
              <a:rPr lang="zh-CN" altLang="en-US" sz="1200">
                <a:latin typeface="Times New Roman" charset="0"/>
                <a:cs typeface="Times New Roman" charset="0"/>
              </a:rPr>
              <a:t> M</a:t>
            </a:r>
            <a:r>
              <a:rPr lang="en-US" altLang="zh-CN" sz="1200">
                <a:latin typeface="Times New Roman" charset="0"/>
                <a:cs typeface="Times New Roman" charset="0"/>
              </a:rPr>
              <a:t>anagement</a:t>
            </a:r>
            <a:r>
              <a:rPr lang="zh-CN" altLang="en-US" sz="1200">
                <a:latin typeface="Times New Roman" charset="0"/>
              </a:rPr>
              <a:t> Port</a:t>
            </a:r>
            <a:endParaRPr lang="zh-CN" altLang="en-US" sz="1200">
              <a:latin typeface="Times New Roman" charset="0"/>
              <a:cs typeface="Times New Roman" charset="0"/>
            </a:endParaRPr>
          </a:p>
        </p:txBody>
      </p:sp>
      <p:sp>
        <p:nvSpPr>
          <p:cNvPr id="47" name="矩形 44"/>
          <p:cNvSpPr>
            <a:spLocks noChangeArrowheads="1"/>
          </p:cNvSpPr>
          <p:nvPr/>
        </p:nvSpPr>
        <p:spPr bwMode="auto">
          <a:xfrm>
            <a:off x="5251450" y="2227263"/>
            <a:ext cx="1327150" cy="236537"/>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Case</a:t>
            </a:r>
            <a:r>
              <a:rPr lang="zh-CN" altLang="en-US" sz="1200">
                <a:latin typeface="Times New Roman" charset="0"/>
                <a:cs typeface="Times New Roman" charset="0"/>
              </a:rPr>
              <a:t> </a:t>
            </a:r>
            <a:r>
              <a:rPr lang="en-US" altLang="zh-CN" sz="1200">
                <a:latin typeface="Times New Roman" charset="0"/>
                <a:cs typeface="Times New Roman" charset="0"/>
              </a:rPr>
              <a:t>Status</a:t>
            </a:r>
            <a:r>
              <a:rPr lang="zh-CN" altLang="en-US" sz="1200">
                <a:latin typeface="Times New Roman" charset="0"/>
                <a:cs typeface="Times New Roman" charset="0"/>
              </a:rPr>
              <a:t> </a:t>
            </a:r>
            <a:r>
              <a:rPr lang="en-US" altLang="zh-CN" sz="1200">
                <a:latin typeface="Times New Roman" charset="0"/>
                <a:cs typeface="Times New Roman" charset="0"/>
              </a:rPr>
              <a:t>Light</a:t>
            </a:r>
            <a:endParaRPr lang="zh-CN" altLang="en-US" sz="1200">
              <a:latin typeface="Times New Roman" charset="0"/>
              <a:cs typeface="Times New Roman" charset="0"/>
            </a:endParaRPr>
          </a:p>
        </p:txBody>
      </p:sp>
      <p:sp>
        <p:nvSpPr>
          <p:cNvPr id="48" name="矩形 45"/>
          <p:cNvSpPr>
            <a:spLocks noChangeArrowheads="1"/>
          </p:cNvSpPr>
          <p:nvPr/>
        </p:nvSpPr>
        <p:spPr bwMode="auto">
          <a:xfrm>
            <a:off x="5005388" y="2668588"/>
            <a:ext cx="1327150" cy="234950"/>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RAID</a:t>
            </a:r>
            <a:r>
              <a:rPr lang="zh-CN" altLang="en-US" sz="1200">
                <a:latin typeface="Times New Roman" charset="0"/>
                <a:cs typeface="Times New Roman" charset="0"/>
              </a:rPr>
              <a:t> </a:t>
            </a:r>
            <a:r>
              <a:rPr lang="en-US" altLang="zh-CN" sz="1200">
                <a:latin typeface="Times New Roman" charset="0"/>
                <a:cs typeface="Times New Roman" charset="0"/>
              </a:rPr>
              <a:t>Status</a:t>
            </a:r>
            <a:r>
              <a:rPr lang="zh-CN" altLang="en-US" sz="1200">
                <a:latin typeface="Times New Roman" charset="0"/>
                <a:cs typeface="Times New Roman" charset="0"/>
              </a:rPr>
              <a:t> </a:t>
            </a:r>
            <a:r>
              <a:rPr lang="en-US" altLang="zh-CN" sz="1200">
                <a:latin typeface="Times New Roman" charset="0"/>
                <a:cs typeface="Times New Roman" charset="0"/>
              </a:rPr>
              <a:t>Light</a:t>
            </a:r>
            <a:endParaRPr lang="zh-CN" altLang="en-US" sz="1200">
              <a:latin typeface="Times New Roman" charset="0"/>
              <a:cs typeface="Times New Roman" charset="0"/>
            </a:endParaRPr>
          </a:p>
        </p:txBody>
      </p:sp>
      <p:sp>
        <p:nvSpPr>
          <p:cNvPr id="49" name="矩形 46"/>
          <p:cNvSpPr>
            <a:spLocks noChangeArrowheads="1"/>
          </p:cNvSpPr>
          <p:nvPr/>
        </p:nvSpPr>
        <p:spPr bwMode="auto">
          <a:xfrm>
            <a:off x="4732338" y="5046663"/>
            <a:ext cx="1643062" cy="236537"/>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Controller</a:t>
            </a:r>
            <a:r>
              <a:rPr lang="zh-CN" altLang="en-US" sz="1200">
                <a:latin typeface="Times New Roman" charset="0"/>
                <a:cs typeface="Times New Roman" charset="0"/>
              </a:rPr>
              <a:t> </a:t>
            </a:r>
            <a:r>
              <a:rPr lang="en-US" altLang="zh-CN" sz="1200">
                <a:latin typeface="Times New Roman" charset="0"/>
                <a:cs typeface="Times New Roman" charset="0"/>
              </a:rPr>
              <a:t>Status</a:t>
            </a:r>
            <a:r>
              <a:rPr lang="zh-CN" altLang="en-US" sz="1200">
                <a:latin typeface="Times New Roman" charset="0"/>
                <a:cs typeface="Times New Roman" charset="0"/>
              </a:rPr>
              <a:t> </a:t>
            </a:r>
            <a:r>
              <a:rPr lang="en-US" altLang="zh-CN" sz="1200">
                <a:latin typeface="Times New Roman" charset="0"/>
                <a:cs typeface="Times New Roman" charset="0"/>
              </a:rPr>
              <a:t>Light</a:t>
            </a:r>
            <a:endParaRPr lang="zh-CN" altLang="en-US" sz="1200">
              <a:latin typeface="Times New Roman" charset="0"/>
              <a:cs typeface="Times New Roman" charset="0"/>
            </a:endParaRPr>
          </a:p>
        </p:txBody>
      </p:sp>
      <p:sp>
        <p:nvSpPr>
          <p:cNvPr id="50" name="矩形 47"/>
          <p:cNvSpPr>
            <a:spLocks noChangeArrowheads="1"/>
          </p:cNvSpPr>
          <p:nvPr/>
        </p:nvSpPr>
        <p:spPr bwMode="auto">
          <a:xfrm>
            <a:off x="4884738" y="5360988"/>
            <a:ext cx="1643062" cy="234950"/>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System</a:t>
            </a:r>
            <a:r>
              <a:rPr lang="zh-CN" altLang="en-US" sz="1200">
                <a:latin typeface="Times New Roman" charset="0"/>
                <a:cs typeface="Times New Roman" charset="0"/>
              </a:rPr>
              <a:t> </a:t>
            </a:r>
            <a:r>
              <a:rPr lang="en-US" altLang="zh-CN" sz="1200">
                <a:latin typeface="Times New Roman" charset="0"/>
                <a:cs typeface="Times New Roman" charset="0"/>
              </a:rPr>
              <a:t>Status</a:t>
            </a:r>
            <a:r>
              <a:rPr lang="zh-CN" altLang="en-US" sz="1200">
                <a:latin typeface="Times New Roman" charset="0"/>
                <a:cs typeface="Times New Roman" charset="0"/>
              </a:rPr>
              <a:t> </a:t>
            </a:r>
            <a:r>
              <a:rPr lang="en-US" altLang="zh-CN" sz="1200">
                <a:latin typeface="Times New Roman" charset="0"/>
                <a:cs typeface="Times New Roman" charset="0"/>
              </a:rPr>
              <a:t>Light</a:t>
            </a:r>
            <a:endParaRPr lang="zh-CN" altLang="en-US" sz="1200">
              <a:latin typeface="Times New Roman" charset="0"/>
              <a:cs typeface="Times New Roman" charset="0"/>
            </a:endParaRPr>
          </a:p>
        </p:txBody>
      </p:sp>
      <p:sp>
        <p:nvSpPr>
          <p:cNvPr id="51" name="矩形 48"/>
          <p:cNvSpPr>
            <a:spLocks noChangeArrowheads="1"/>
          </p:cNvSpPr>
          <p:nvPr/>
        </p:nvSpPr>
        <p:spPr bwMode="auto">
          <a:xfrm>
            <a:off x="4935538" y="5648325"/>
            <a:ext cx="1854200" cy="236538"/>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1200">
                <a:latin typeface="Times New Roman" charset="0"/>
                <a:cs typeface="Times New Roman" charset="0"/>
              </a:rPr>
              <a:t>Controller</a:t>
            </a:r>
            <a:r>
              <a:rPr lang="zh-CN" altLang="en-US" sz="1200">
                <a:latin typeface="Times New Roman" charset="0"/>
                <a:cs typeface="Times New Roman" charset="0"/>
              </a:rPr>
              <a:t> </a:t>
            </a:r>
            <a:r>
              <a:rPr lang="en-US" altLang="zh-CN" sz="1200">
                <a:latin typeface="Times New Roman" charset="0"/>
                <a:cs typeface="Times New Roman" charset="0"/>
              </a:rPr>
              <a:t>Heartbeat</a:t>
            </a:r>
            <a:r>
              <a:rPr lang="zh-CN" altLang="en-US" sz="1200">
                <a:latin typeface="Times New Roman" charset="0"/>
                <a:cs typeface="Times New Roman" charset="0"/>
              </a:rPr>
              <a:t> </a:t>
            </a:r>
            <a:r>
              <a:rPr lang="en-US" altLang="zh-CN" sz="1200">
                <a:latin typeface="Times New Roman" charset="0"/>
                <a:cs typeface="Times New Roman" charset="0"/>
              </a:rPr>
              <a:t>Light</a:t>
            </a:r>
            <a:endParaRPr lang="zh-CN" altLang="en-US" sz="1200">
              <a:latin typeface="Times New Roman" charset="0"/>
              <a:cs typeface="Times New Roman"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71438"/>
            <a:ext cx="7096125"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a:solidFill>
                  <a:srgbClr val="595959"/>
                </a:solidFill>
                <a:latin typeface="Times New Roman" charset="0"/>
                <a:ea typeface="微软雅黑" charset="0"/>
                <a:cs typeface="微软雅黑" charset="0"/>
              </a:rPr>
              <a:t>C</a:t>
            </a:r>
            <a:r>
              <a:rPr lang="en-US" altLang="zh-CN" b="1" dirty="0" smtClean="0">
                <a:solidFill>
                  <a:srgbClr val="595959"/>
                </a:solidFill>
                <a:latin typeface="Times New Roman" charset="0"/>
                <a:ea typeface="微软雅黑" charset="0"/>
                <a:cs typeface="微软雅黑" charset="0"/>
              </a:rPr>
              <a:t>ontroller</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LED</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Lights</a:t>
            </a:r>
            <a:endParaRPr lang="zh-CN" altLang="en-US" b="1" dirty="0">
              <a:solidFill>
                <a:srgbClr val="595959"/>
              </a:solidFill>
              <a:latin typeface="Times New Roman" charset="0"/>
              <a:ea typeface="微软雅黑" charset="0"/>
              <a:cs typeface="微软雅黑" charset="0"/>
            </a:endParaRPr>
          </a:p>
        </p:txBody>
      </p:sp>
      <p:graphicFrame>
        <p:nvGraphicFramePr>
          <p:cNvPr id="5" name="Group 3"/>
          <p:cNvGraphicFramePr>
            <a:graphicFrameLocks/>
          </p:cNvGraphicFramePr>
          <p:nvPr>
            <p:extLst>
              <p:ext uri="{D42A27DB-BD31-4B8C-83A1-F6EECF244321}">
                <p14:modId xmlns:p14="http://schemas.microsoft.com/office/powerpoint/2010/main" val="2855794942"/>
              </p:ext>
            </p:extLst>
          </p:nvPr>
        </p:nvGraphicFramePr>
        <p:xfrm>
          <a:off x="539750" y="3543300"/>
          <a:ext cx="7881938" cy="3048000"/>
        </p:xfrm>
        <a:graphic>
          <a:graphicData uri="http://schemas.openxmlformats.org/drawingml/2006/table">
            <a:tbl>
              <a:tblPr/>
              <a:tblGrid>
                <a:gridCol w="3187700"/>
                <a:gridCol w="4694238"/>
              </a:tblGrid>
              <a:tr h="3048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LED</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Indicator</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Instruction</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3048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SAS</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Extended</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Port</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Status</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Link</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Extended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Cabinet</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Port</a:t>
                      </a:r>
                      <a:r>
                        <a:rPr kumimoji="0" lang="zh-CN" altLang="en-US" sz="800" b="0" i="0" u="none" strike="noStrike" cap="none" normalizeH="0" baseline="0">
                          <a:ln>
                            <a:noFill/>
                          </a:ln>
                          <a:solidFill>
                            <a:schemeClr val="tx1"/>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Management</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Status</a:t>
                      </a:r>
                      <a:r>
                        <a:rPr kumimoji="0" lang="zh-CN" altLang="en-US" sz="800" b="0" i="0" u="none" strike="noStrike" cap="none" normalizeH="0" baseline="0">
                          <a:ln>
                            <a:noFill/>
                          </a:ln>
                          <a:solidFill>
                            <a:schemeClr val="tx1"/>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宋体" charset="0"/>
                        <a:cs typeface="Times New Roman"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left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shows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that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there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connection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endParaRPr kumimoji="0" 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Off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no</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connection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a:t>
                      </a: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indicates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port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rate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endParaRPr kumimoji="0" 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100Mbps</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048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方正书宋简体" charset="0"/>
                          <a:cs typeface="方正书宋简体" charset="0"/>
                        </a:rPr>
                        <a:t>Controller</a:t>
                      </a:r>
                      <a:r>
                        <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rPr>
                        <a:t> </a:t>
                      </a:r>
                      <a:r>
                        <a:rPr kumimoji="0" lang="en-US" altLang="zh-CN" sz="1600" b="1" i="0" u="none" strike="noStrike" cap="none" normalizeH="0" baseline="0">
                          <a:ln>
                            <a:noFill/>
                          </a:ln>
                          <a:solidFill>
                            <a:srgbClr val="FFFFFF"/>
                          </a:solidFill>
                          <a:effectLst/>
                          <a:latin typeface="Times New Roman" charset="0"/>
                          <a:ea typeface="方正书宋简体" charset="0"/>
                          <a:cs typeface="方正书宋简体" charset="0"/>
                        </a:rPr>
                        <a:t>Status</a:t>
                      </a:r>
                      <a:r>
                        <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rPr>
                        <a:t> </a:t>
                      </a:r>
                      <a:r>
                        <a:rPr kumimoji="0" lang="en-US" altLang="zh-CN" sz="1600" b="1" i="0" u="none" strike="noStrike" cap="none" normalizeH="0" baseline="0">
                          <a:ln>
                            <a:noFill/>
                          </a:ln>
                          <a:solidFill>
                            <a:srgbClr val="FFFFFF"/>
                          </a:solidFill>
                          <a:effectLst/>
                          <a:latin typeface="Times New Roman" charset="0"/>
                          <a:ea typeface="方正书宋简体" charset="0"/>
                          <a:cs typeface="方正书宋简体"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Controller</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works</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9144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Dirty Cache</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Status</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Amber</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Dirty</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Data</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exist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controller</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cache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which</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a:t>
                      </a:r>
                      <a:r>
                        <a:rPr kumimoji="0" lang="zh-CN" altLang="en-US" sz="1600" b="0" i="0" u="none" strike="noStrike" cap="none" normalizeH="0" baseline="0">
                          <a:ln>
                            <a:noFill/>
                          </a:ln>
                          <a:solidFill>
                            <a:srgbClr val="000000"/>
                          </a:solidFill>
                          <a:effectLst/>
                          <a:latin typeface="Times New Roman" charset="0"/>
                          <a:ea typeface="宋体" charset="0"/>
                          <a:cs typeface="宋体" charset="0"/>
                        </a:rPr>
                        <a:t> still not freshed into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disk</a:t>
                      </a: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Off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No</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Dirty Data</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2191" marR="1021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bl>
          </a:graphicData>
        </a:graphic>
      </p:graphicFrame>
      <p:pic>
        <p:nvPicPr>
          <p:cNvPr id="6"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06488"/>
            <a:ext cx="56165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4"/>
          <p:cNvSpPr>
            <a:spLocks noChangeArrowheads="1"/>
          </p:cNvSpPr>
          <p:nvPr/>
        </p:nvSpPr>
        <p:spPr bwMode="auto">
          <a:xfrm>
            <a:off x="2290763" y="1203325"/>
            <a:ext cx="1098550" cy="144463"/>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Controller</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8" name="矩形 5"/>
          <p:cNvSpPr>
            <a:spLocks noChangeArrowheads="1"/>
          </p:cNvSpPr>
          <p:nvPr/>
        </p:nvSpPr>
        <p:spPr bwMode="auto">
          <a:xfrm>
            <a:off x="1541463" y="1516063"/>
            <a:ext cx="1146175" cy="142875"/>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SAS</a:t>
            </a:r>
            <a:r>
              <a:rPr lang="zh-CN" altLang="en-US" sz="700">
                <a:latin typeface="Times New Roman" charset="0"/>
                <a:cs typeface="Times New Roman" charset="0"/>
              </a:rPr>
              <a:t> </a:t>
            </a:r>
            <a:r>
              <a:rPr lang="en-US" altLang="zh-CN" sz="700">
                <a:latin typeface="Times New Roman" charset="0"/>
                <a:cs typeface="Times New Roman" charset="0"/>
              </a:rPr>
              <a:t>Extended</a:t>
            </a:r>
            <a:r>
              <a:rPr lang="zh-CN" altLang="en-US" sz="700">
                <a:latin typeface="Times New Roman" charset="0"/>
                <a:cs typeface="Times New Roman" charset="0"/>
              </a:rPr>
              <a:t> </a:t>
            </a:r>
            <a:r>
              <a:rPr lang="en-US" altLang="zh-CN" sz="700">
                <a:latin typeface="Times New Roman" charset="0"/>
                <a:cs typeface="Times New Roman" charset="0"/>
              </a:rPr>
              <a:t>Port</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9" name="矩形 6"/>
          <p:cNvSpPr>
            <a:spLocks noChangeArrowheads="1"/>
          </p:cNvSpPr>
          <p:nvPr/>
        </p:nvSpPr>
        <p:spPr bwMode="auto">
          <a:xfrm>
            <a:off x="2922588" y="1566863"/>
            <a:ext cx="742950" cy="285750"/>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Dirty</a:t>
            </a:r>
            <a:r>
              <a:rPr lang="zh-CN" altLang="en-US" sz="700">
                <a:latin typeface="Times New Roman" charset="0"/>
                <a:cs typeface="Times New Roman" charset="0"/>
              </a:rPr>
              <a:t> </a:t>
            </a:r>
            <a:r>
              <a:rPr lang="en-US" altLang="zh-CN" sz="700">
                <a:latin typeface="Times New Roman" charset="0"/>
                <a:cs typeface="Times New Roman" charset="0"/>
              </a:rPr>
              <a:t>Data</a:t>
            </a:r>
          </a:p>
          <a:p>
            <a:pPr algn="ctr" eaLnBrk="1" hangingPunct="1">
              <a:buFont typeface="Arial" charset="0"/>
              <a:buNone/>
              <a:defRPr/>
            </a:pP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10" name="矩形 7"/>
          <p:cNvSpPr>
            <a:spLocks noChangeArrowheads="1"/>
          </p:cNvSpPr>
          <p:nvPr/>
        </p:nvSpPr>
        <p:spPr bwMode="auto">
          <a:xfrm>
            <a:off x="3929063" y="1458913"/>
            <a:ext cx="1231900" cy="184150"/>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Host</a:t>
            </a:r>
            <a:r>
              <a:rPr lang="zh-CN" altLang="en-US" sz="700">
                <a:latin typeface="Times New Roman" charset="0"/>
                <a:cs typeface="Times New Roman" charset="0"/>
              </a:rPr>
              <a:t> </a:t>
            </a:r>
            <a:r>
              <a:rPr lang="en-US" altLang="zh-CN" sz="700">
                <a:latin typeface="Times New Roman" charset="0"/>
                <a:cs typeface="Times New Roman" charset="0"/>
              </a:rPr>
              <a:t>I/O</a:t>
            </a:r>
            <a:r>
              <a:rPr lang="zh-CN" altLang="en-US" sz="700">
                <a:latin typeface="Times New Roman" charset="0"/>
                <a:cs typeface="Times New Roman" charset="0"/>
              </a:rPr>
              <a:t> </a:t>
            </a:r>
            <a:r>
              <a:rPr lang="en-US" altLang="zh-CN" sz="700">
                <a:latin typeface="Times New Roman" charset="0"/>
                <a:cs typeface="Times New Roman" charset="0"/>
              </a:rPr>
              <a:t>1</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11" name="矩形 8"/>
          <p:cNvSpPr>
            <a:spLocks noChangeArrowheads="1"/>
          </p:cNvSpPr>
          <p:nvPr/>
        </p:nvSpPr>
        <p:spPr bwMode="auto">
          <a:xfrm>
            <a:off x="5697538" y="1566863"/>
            <a:ext cx="1270000" cy="152400"/>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Host</a:t>
            </a:r>
            <a:r>
              <a:rPr lang="zh-CN" altLang="en-US" sz="700">
                <a:latin typeface="Times New Roman" charset="0"/>
                <a:cs typeface="Times New Roman" charset="0"/>
              </a:rPr>
              <a:t> </a:t>
            </a:r>
            <a:r>
              <a:rPr lang="en-US" altLang="zh-CN" sz="700">
                <a:latin typeface="Times New Roman" charset="0"/>
                <a:cs typeface="Times New Roman" charset="0"/>
              </a:rPr>
              <a:t>I/O</a:t>
            </a:r>
            <a:r>
              <a:rPr lang="zh-CN" altLang="en-US" sz="700">
                <a:latin typeface="Times New Roman" charset="0"/>
                <a:cs typeface="Times New Roman" charset="0"/>
              </a:rPr>
              <a:t> </a:t>
            </a:r>
            <a:r>
              <a:rPr lang="en-US" altLang="zh-CN" sz="700">
                <a:latin typeface="Times New Roman" charset="0"/>
                <a:cs typeface="Times New Roman" charset="0"/>
              </a:rPr>
              <a:t>2</a:t>
            </a:r>
            <a:r>
              <a:rPr lang="zh-CN" altLang="en-US" sz="700">
                <a:latin typeface="Times New Roman" charset="0"/>
                <a:cs typeface="Times New Roman" charset="0"/>
              </a:rPr>
              <a:t> </a:t>
            </a: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
        <p:nvSpPr>
          <p:cNvPr id="12" name="矩形 9"/>
          <p:cNvSpPr>
            <a:spLocks noChangeArrowheads="1"/>
          </p:cNvSpPr>
          <p:nvPr/>
        </p:nvSpPr>
        <p:spPr bwMode="auto">
          <a:xfrm>
            <a:off x="2305050" y="3101975"/>
            <a:ext cx="1157288" cy="227013"/>
          </a:xfrm>
          <a:prstGeom prst="rect">
            <a:avLst/>
          </a:prstGeom>
          <a:solidFill>
            <a:schemeClr val="bg1"/>
          </a:solidFill>
          <a:ln>
            <a:noFill/>
          </a:ln>
          <a:effectLst>
            <a:outerShdw blurRad="63500" dist="23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defRPr/>
            </a:pPr>
            <a:r>
              <a:rPr lang="en-US" altLang="zh-CN" sz="700">
                <a:latin typeface="Times New Roman" charset="0"/>
                <a:cs typeface="Times New Roman" charset="0"/>
              </a:rPr>
              <a:t>Port</a:t>
            </a:r>
            <a:r>
              <a:rPr lang="zh-CN" altLang="en-US" sz="700">
                <a:latin typeface="Times New Roman" charset="0"/>
                <a:cs typeface="Times New Roman" charset="0"/>
              </a:rPr>
              <a:t> </a:t>
            </a:r>
            <a:r>
              <a:rPr lang="en-US" altLang="zh-CN" sz="700">
                <a:latin typeface="Times New Roman" charset="0"/>
                <a:cs typeface="Times New Roman" charset="0"/>
              </a:rPr>
              <a:t>Management</a:t>
            </a:r>
            <a:r>
              <a:rPr lang="zh-CN" altLang="en-US" sz="700">
                <a:latin typeface="Times New Roman" charset="0"/>
                <a:cs typeface="Times New Roman" charset="0"/>
              </a:rPr>
              <a:t> </a:t>
            </a:r>
            <a:endParaRPr lang="en-US" altLang="zh-CN" sz="700">
              <a:latin typeface="Times New Roman" charset="0"/>
              <a:cs typeface="Times New Roman" charset="0"/>
            </a:endParaRPr>
          </a:p>
          <a:p>
            <a:pPr algn="ctr" eaLnBrk="1" hangingPunct="1">
              <a:buFont typeface="Arial" charset="0"/>
              <a:buNone/>
              <a:defRPr/>
            </a:pPr>
            <a:r>
              <a:rPr lang="en-US" altLang="zh-CN" sz="700">
                <a:latin typeface="Times New Roman" charset="0"/>
                <a:cs typeface="Times New Roman" charset="0"/>
              </a:rPr>
              <a:t>Status</a:t>
            </a:r>
            <a:r>
              <a:rPr lang="zh-CN" altLang="en-US" sz="700">
                <a:latin typeface="Times New Roman" charset="0"/>
                <a:cs typeface="Times New Roman" charset="0"/>
              </a:rPr>
              <a:t> </a:t>
            </a:r>
            <a:r>
              <a:rPr lang="en-US" altLang="zh-CN" sz="700">
                <a:latin typeface="Times New Roman" charset="0"/>
                <a:cs typeface="Times New Roman" charset="0"/>
              </a:rPr>
              <a:t>Light</a:t>
            </a:r>
            <a:endParaRPr lang="zh-CN" altLang="en-US" sz="700">
              <a:latin typeface="Times New Roman" charset="0"/>
              <a:cs typeface="Times New Roman" charset="0"/>
            </a:endParaRPr>
          </a:p>
        </p:txBody>
      </p:sp>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内容占位符 1"/>
          <p:cNvSpPr txBox="1">
            <a:spLocks noChangeArrowheads="1"/>
          </p:cNvSpPr>
          <p:nvPr/>
        </p:nvSpPr>
        <p:spPr bwMode="auto">
          <a:xfrm>
            <a:off x="468313" y="1030287"/>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en-US" altLang="zh-CN" sz="2400" smtClean="0">
                <a:latin typeface="Times New Roman" charset="0"/>
                <a:ea typeface="微软雅黑" charset="0"/>
                <a:cs typeface="微软雅黑" charset="0"/>
              </a:rPr>
              <a:t>Host</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I/O</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of</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DS600-G20</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includes</a:t>
            </a:r>
            <a:r>
              <a:rPr lang="zh-CN" altLang="en-US" sz="2400" smtClean="0">
                <a:latin typeface="Times New Roman" charset="0"/>
                <a:ea typeface="微软雅黑" charset="0"/>
                <a:cs typeface="微软雅黑" charset="0"/>
              </a:rPr>
              <a:t> </a:t>
            </a:r>
            <a:r>
              <a:rPr lang="en-US" altLang="zh-CN" sz="2400" smtClean="0">
                <a:latin typeface="Times New Roman" charset="0"/>
                <a:ea typeface="微软雅黑" charset="0"/>
                <a:cs typeface="微软雅黑" charset="0"/>
              </a:rPr>
              <a:t>1Gb ISCSI</a:t>
            </a:r>
            <a:r>
              <a:rPr lang="zh-CN" altLang="en-US" sz="2400" smtClean="0">
                <a:latin typeface="Times New Roman" charset="0"/>
                <a:ea typeface="微软雅黑" charset="0"/>
                <a:cs typeface="微软雅黑" charset="0"/>
              </a:rPr>
              <a:t>、</a:t>
            </a:r>
            <a:r>
              <a:rPr lang="en-US" altLang="zh-CN" sz="2400" smtClean="0">
                <a:latin typeface="Times New Roman" charset="0"/>
                <a:ea typeface="微软雅黑" charset="0"/>
                <a:cs typeface="微软雅黑" charset="0"/>
              </a:rPr>
              <a:t>10Gb iSCSI</a:t>
            </a:r>
            <a:r>
              <a:rPr lang="zh-CN" altLang="en-US" sz="2400" smtClean="0">
                <a:latin typeface="Times New Roman" charset="0"/>
                <a:ea typeface="微软雅黑" charset="0"/>
                <a:cs typeface="微软雅黑" charset="0"/>
              </a:rPr>
              <a:t>、</a:t>
            </a:r>
            <a:r>
              <a:rPr lang="en-US" altLang="zh-CN" sz="2400" smtClean="0">
                <a:latin typeface="Times New Roman" charset="0"/>
                <a:ea typeface="微软雅黑" charset="0"/>
                <a:cs typeface="微软雅黑" charset="0"/>
              </a:rPr>
              <a:t>8Gb FC</a:t>
            </a:r>
            <a:endParaRPr lang="zh-CN" altLang="en-US" sz="2400">
              <a:latin typeface="Times New Roman" charset="0"/>
              <a:ea typeface="微软雅黑" charset="0"/>
              <a:cs typeface="微软雅黑" charset="0"/>
            </a:endParaRPr>
          </a:p>
        </p:txBody>
      </p:sp>
      <p:sp>
        <p:nvSpPr>
          <p:cNvPr id="5" name="文本占位符 2"/>
          <p:cNvSpPr txBox="1">
            <a:spLocks noChangeArrowheads="1"/>
          </p:cNvSpPr>
          <p:nvPr/>
        </p:nvSpPr>
        <p:spPr bwMode="auto">
          <a:xfrm>
            <a:off x="428625" y="190500"/>
            <a:ext cx="680720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a:solidFill>
                  <a:srgbClr val="595959"/>
                </a:solidFill>
                <a:latin typeface="Times New Roman" charset="0"/>
                <a:ea typeface="微软雅黑" charset="0"/>
                <a:cs typeface="微软雅黑" charset="0"/>
              </a:rPr>
              <a:t>C</a:t>
            </a:r>
            <a:r>
              <a:rPr lang="en-US" altLang="zh-CN" b="1" dirty="0" smtClean="0">
                <a:solidFill>
                  <a:srgbClr val="595959"/>
                </a:solidFill>
                <a:latin typeface="Times New Roman" charset="0"/>
                <a:ea typeface="微软雅黑" charset="0"/>
                <a:cs typeface="微软雅黑" charset="0"/>
              </a:rPr>
              <a:t>ontroller</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LED</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indicators</a:t>
            </a:r>
            <a:endParaRPr lang="zh-CN" altLang="en-US" b="1" dirty="0">
              <a:solidFill>
                <a:srgbClr val="595959"/>
              </a:solidFill>
              <a:latin typeface="Times New Roman" charset="0"/>
              <a:ea typeface="微软雅黑" charset="0"/>
              <a:cs typeface="微软雅黑" charset="0"/>
            </a:endParaRPr>
          </a:p>
        </p:txBody>
      </p:sp>
      <p:graphicFrame>
        <p:nvGraphicFramePr>
          <p:cNvPr id="6" name="Group 4"/>
          <p:cNvGraphicFramePr>
            <a:graphicFrameLocks noGrp="1"/>
          </p:cNvGraphicFramePr>
          <p:nvPr>
            <p:extLst>
              <p:ext uri="{D42A27DB-BD31-4B8C-83A1-F6EECF244321}">
                <p14:modId xmlns:p14="http://schemas.microsoft.com/office/powerpoint/2010/main" val="2868829515"/>
              </p:ext>
            </p:extLst>
          </p:nvPr>
        </p:nvGraphicFramePr>
        <p:xfrm>
          <a:off x="684213" y="2038350"/>
          <a:ext cx="8064500" cy="4267200"/>
        </p:xfrm>
        <a:graphic>
          <a:graphicData uri="http://schemas.openxmlformats.org/drawingml/2006/table">
            <a:tbl>
              <a:tblPr/>
              <a:tblGrid>
                <a:gridCol w="3262312"/>
                <a:gridCol w="4802188"/>
              </a:tblGrid>
              <a:tr h="3048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LED</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Instruction</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12192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1Gb ISCSI</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Port</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Status</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left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shows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there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connection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endParaRPr kumimoji="0" 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Off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no</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a:t>
                      </a:r>
                      <a:r>
                        <a:rPr kumimoji="0" lang="zh-CN" altLang="en-US" sz="1600" b="0" i="0" u="none" strike="noStrike" cap="none" normalizeH="0" baseline="0">
                          <a:ln>
                            <a:noFill/>
                          </a:ln>
                          <a:solidFill>
                            <a:srgbClr val="000000"/>
                          </a:solidFill>
                          <a:effectLst/>
                          <a:latin typeface="Times New Roman" charset="0"/>
                          <a:ea typeface="宋体" charset="0"/>
                          <a:cs typeface="宋体" charset="0"/>
                        </a:rPr>
                        <a:t>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a:t>
                      </a:r>
                      <a:r>
                        <a:rPr kumimoji="0" lang="zh-CN" altLang="en-US" sz="1600" b="0" i="0" u="none" strike="noStrike" cap="none" normalizeH="0" baseline="0">
                          <a:ln>
                            <a:noFill/>
                          </a:ln>
                          <a:solidFill>
                            <a:srgbClr val="000000"/>
                          </a:solidFill>
                          <a:effectLst/>
                          <a:latin typeface="Times New Roman" charset="0"/>
                          <a:ea typeface="宋体" charset="0"/>
                          <a:cs typeface="宋体" charset="0"/>
                        </a:rPr>
                        <a:t>ed</a:t>
                      </a:r>
                      <a:endParaRPr kumimoji="0" lang="en-US" altLang="zh-CN"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indicates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ISCSI</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port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rate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endParaRPr kumimoji="0" 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Amber</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1000Mbps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100Mbps</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12192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10Gb ISCSI</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Port</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Status</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left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shows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there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connection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endParaRPr kumimoji="0" 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Off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no</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a:t>
                      </a:r>
                      <a:r>
                        <a:rPr kumimoji="0" lang="zh-CN" altLang="en-US" sz="1600" b="0" i="0" u="none" strike="noStrike" cap="none" normalizeH="0" baseline="0">
                          <a:ln>
                            <a:noFill/>
                          </a:ln>
                          <a:solidFill>
                            <a:srgbClr val="000000"/>
                          </a:solidFill>
                          <a:effectLst/>
                          <a:latin typeface="Times New Roman" charset="0"/>
                          <a:ea typeface="宋体" charset="0"/>
                          <a:cs typeface="宋体" charset="0"/>
                        </a:rPr>
                        <a:t>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a:t>
                      </a:r>
                      <a:r>
                        <a:rPr kumimoji="0" lang="zh-CN" altLang="en-US" sz="1600" b="0" i="0" u="none" strike="noStrike" cap="none" normalizeH="0" baseline="0">
                          <a:ln>
                            <a:noFill/>
                          </a:ln>
                          <a:solidFill>
                            <a:srgbClr val="000000"/>
                          </a:solidFill>
                          <a:effectLst/>
                          <a:latin typeface="Times New Roman" charset="0"/>
                          <a:ea typeface="宋体" charset="0"/>
                          <a:cs typeface="宋体" charset="0"/>
                        </a:rPr>
                        <a:t>ed</a:t>
                      </a:r>
                      <a:endParaRPr kumimoji="0" lang="en-US" altLang="zh-CN"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indicates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ISCSI</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port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rate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endParaRPr kumimoji="0" 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Amber</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10000Mbps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1000Mbps</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1524000">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FC</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Port</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Status</a:t>
                      </a:r>
                      <a:r>
                        <a:rPr kumimoji="0" lang="zh-CN" altLang="en-US" sz="1600" b="1" i="0" u="none" strike="noStrike" cap="none" normalizeH="0" baseline="0">
                          <a:ln>
                            <a:noFill/>
                          </a:ln>
                          <a:solidFill>
                            <a:srgbClr val="FFFFFF"/>
                          </a:solidFill>
                          <a:effectLst/>
                          <a:latin typeface="Times New Roman" charset="0"/>
                          <a:ea typeface="宋体" charset="0"/>
                          <a:cs typeface="Times New Roman" charset="0"/>
                        </a:rPr>
                        <a:t> </a:t>
                      </a:r>
                      <a:r>
                        <a:rPr kumimoji="0" lang="en-US" altLang="zh-CN" sz="1600" b="1" i="0" u="none" strike="noStrike" cap="none" normalizeH="0" baseline="0">
                          <a:ln>
                            <a:noFill/>
                          </a:ln>
                          <a:solidFill>
                            <a:srgbClr val="FFFFFF"/>
                          </a:solidFill>
                          <a:effectLst/>
                          <a:latin typeface="Times New Roman" charset="0"/>
                          <a:ea typeface="宋体" charset="0"/>
                          <a:cs typeface="Times New Roman" charset="0"/>
                        </a:rPr>
                        <a:t>Light</a:t>
                      </a:r>
                      <a:endParaRPr kumimoji="0" lang="zh-CN" altLang="en-US" sz="1600" b="1" i="0" u="none" strike="noStrike" cap="none" normalizeH="0" baseline="0">
                        <a:ln>
                          <a:noFill/>
                        </a:ln>
                        <a:solidFill>
                          <a:srgbClr val="FFFFFF"/>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Single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LED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light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shows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connection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status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and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port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rate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via</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and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amber</a:t>
                      </a: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flashes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slowly</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and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amber</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flash</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4Hz</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indicate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that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connection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normal</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and</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rate</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is</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8Gbps</a:t>
                      </a:r>
                      <a:endParaRPr kumimoji="0" lang="zh-CN" altLang="en-US" sz="1600" b="0" i="0" u="none" strike="noStrike" cap="none" normalizeH="0" baseline="0">
                        <a:ln>
                          <a:noFill/>
                        </a:ln>
                        <a:solidFill>
                          <a:srgbClr val="000000"/>
                        </a:solidFill>
                        <a:effectLst/>
                        <a:latin typeface="Times New Roman" charset="0"/>
                        <a:ea typeface="宋体" charset="0"/>
                        <a:cs typeface="Times New Roman" charset="0"/>
                      </a:endParaRPr>
                    </a:p>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Green</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off</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port</a:t>
                      </a:r>
                      <a:r>
                        <a:rPr kumimoji="0" lang="zh-CN" altLang="en-US" sz="1600" b="0" i="0" u="none" strike="noStrike" cap="none" normalizeH="0" baseline="0">
                          <a:ln>
                            <a:noFill/>
                          </a:ln>
                          <a:solidFill>
                            <a:srgbClr val="000000"/>
                          </a:solidFill>
                          <a:effectLst/>
                          <a:latin typeface="Times New Roman" charset="0"/>
                          <a:ea typeface="宋体" charset="0"/>
                          <a:cs typeface="Times New Roman" charset="0"/>
                        </a:rPr>
                        <a:t> </a:t>
                      </a:r>
                      <a:r>
                        <a:rPr kumimoji="0" lang="en-US" altLang="zh-CN" sz="1600" b="0" i="0" u="none" strike="noStrike" cap="none" normalizeH="0" baseline="0">
                          <a:ln>
                            <a:noFill/>
                          </a:ln>
                          <a:solidFill>
                            <a:srgbClr val="000000"/>
                          </a:solidFill>
                          <a:effectLst/>
                          <a:latin typeface="Times New Roman" charset="0"/>
                          <a:ea typeface="宋体" charset="0"/>
                          <a:cs typeface="Times New Roman" charset="0"/>
                        </a:rPr>
                        <a:t>abnormal</a:t>
                      </a:r>
                      <a:endParaRPr kumimoji="0" lang="zh-CN" altLang="en-US" sz="1600" b="0" i="0" u="none" strike="noStrike" cap="none" normalizeH="0" baseline="0">
                        <a:ln>
                          <a:noFill/>
                        </a:ln>
                        <a:solidFill>
                          <a:srgbClr val="000000"/>
                        </a:solidFill>
                        <a:effectLst/>
                        <a:latin typeface="Times New Roman" charset="0"/>
                        <a:ea typeface="方正书宋简体" charset="0"/>
                        <a:cs typeface="方正书宋简体" charset="0"/>
                      </a:endParaRPr>
                    </a:p>
                  </a:txBody>
                  <a:tcPr marL="104558" marR="10455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flipV="1">
            <a:off x="0" y="723900"/>
            <a:ext cx="9144000"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文本占位符 2"/>
          <p:cNvSpPr txBox="1">
            <a:spLocks noChangeArrowheads="1"/>
          </p:cNvSpPr>
          <p:nvPr/>
        </p:nvSpPr>
        <p:spPr bwMode="auto">
          <a:xfrm>
            <a:off x="428625" y="217488"/>
            <a:ext cx="6088063"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altLang="zh-CN" b="1" dirty="0">
                <a:solidFill>
                  <a:srgbClr val="595959"/>
                </a:solidFill>
                <a:latin typeface="Times New Roman" charset="0"/>
                <a:ea typeface="微软雅黑" charset="0"/>
                <a:cs typeface="微软雅黑" charset="0"/>
              </a:rPr>
              <a:t>C</a:t>
            </a:r>
            <a:r>
              <a:rPr lang="en-US" altLang="zh-CN" b="1" dirty="0" smtClean="0">
                <a:solidFill>
                  <a:srgbClr val="595959"/>
                </a:solidFill>
                <a:latin typeface="Times New Roman" charset="0"/>
                <a:ea typeface="微软雅黑" charset="0"/>
                <a:cs typeface="微软雅黑" charset="0"/>
              </a:rPr>
              <a:t>omponent</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LED</a:t>
            </a:r>
            <a:r>
              <a:rPr lang="zh-CN" altLang="en-US" b="1" dirty="0" smtClean="0">
                <a:solidFill>
                  <a:srgbClr val="595959"/>
                </a:solidFill>
                <a:latin typeface="Times New Roman" charset="0"/>
                <a:ea typeface="微软雅黑" charset="0"/>
                <a:cs typeface="微软雅黑" charset="0"/>
              </a:rPr>
              <a:t> </a:t>
            </a:r>
            <a:r>
              <a:rPr lang="en-US" altLang="zh-CN" b="1" dirty="0" smtClean="0">
                <a:solidFill>
                  <a:srgbClr val="595959"/>
                </a:solidFill>
                <a:latin typeface="Times New Roman" charset="0"/>
                <a:ea typeface="微软雅黑" charset="0"/>
                <a:cs typeface="微软雅黑" charset="0"/>
              </a:rPr>
              <a:t>Lights</a:t>
            </a:r>
            <a:endParaRPr lang="zh-CN" altLang="en-US" b="1" dirty="0">
              <a:solidFill>
                <a:srgbClr val="595959"/>
              </a:solidFill>
              <a:latin typeface="Times New Roman" charset="0"/>
              <a:ea typeface="微软雅黑" charset="0"/>
              <a:cs typeface="微软雅黑" charset="0"/>
            </a:endParaRPr>
          </a:p>
        </p:txBody>
      </p:sp>
      <p:sp>
        <p:nvSpPr>
          <p:cNvPr id="5" name="内容占位符 5"/>
          <p:cNvSpPr txBox="1">
            <a:spLocks noChangeArrowheads="1"/>
          </p:cNvSpPr>
          <p:nvPr/>
        </p:nvSpPr>
        <p:spPr bwMode="auto">
          <a:xfrm>
            <a:off x="468313" y="1196975"/>
            <a:ext cx="8207375" cy="5256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Char char="n"/>
            </a:pPr>
            <a:r>
              <a:rPr lang="zh-CN" altLang="en-US" sz="1800" smtClean="0">
                <a:latin typeface="Times New Roman" charset="0"/>
                <a:ea typeface="微软雅黑" charset="0"/>
                <a:cs typeface="微软雅黑" charset="0"/>
              </a:rPr>
              <a:t>P</a:t>
            </a:r>
            <a:r>
              <a:rPr lang="en-US" altLang="zh-CN" sz="1800" smtClean="0">
                <a:latin typeface="Times New Roman" charset="0"/>
                <a:ea typeface="微软雅黑" charset="0"/>
                <a:cs typeface="微软雅黑" charset="0"/>
              </a:rPr>
              <a:t>ower</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indicator</a:t>
            </a:r>
          </a:p>
          <a:p>
            <a:pPr lvl="1">
              <a:buFont typeface="Wingdings" charset="0"/>
              <a:buChar char="p"/>
            </a:pPr>
            <a:r>
              <a:rPr lang="zh-CN" altLang="en-US" sz="1800" smtClean="0">
                <a:latin typeface="Times New Roman" charset="0"/>
                <a:ea typeface="微软雅黑" charset="0"/>
                <a:cs typeface="微软雅黑" charset="0"/>
              </a:rPr>
              <a:t>G</a:t>
            </a:r>
            <a:r>
              <a:rPr lang="en-US" altLang="zh-CN" sz="1800" smtClean="0">
                <a:latin typeface="Times New Roman" charset="0"/>
                <a:ea typeface="微软雅黑" charset="0"/>
                <a:cs typeface="微软雅黑" charset="0"/>
              </a:rPr>
              <a:t>reen</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Normal</a:t>
            </a:r>
          </a:p>
          <a:p>
            <a:pPr lvl="1">
              <a:buFont typeface="Wingdings" charset="0"/>
              <a:buChar char="p"/>
            </a:pPr>
            <a:r>
              <a:rPr lang="zh-CN" altLang="en-US" sz="1800" smtClean="0">
                <a:latin typeface="Times New Roman" charset="0"/>
                <a:ea typeface="微软雅黑" charset="0"/>
                <a:cs typeface="微软雅黑" charset="0"/>
              </a:rPr>
              <a:t>R</a:t>
            </a:r>
            <a:r>
              <a:rPr lang="en-US" altLang="zh-CN" sz="1800" smtClean="0">
                <a:latin typeface="Times New Roman" charset="0"/>
                <a:ea typeface="微软雅黑" charset="0"/>
                <a:cs typeface="微软雅黑" charset="0"/>
              </a:rPr>
              <a:t>ed</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Power</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abnormal</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or</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component</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false</a:t>
            </a:r>
          </a:p>
          <a:p>
            <a:pPr>
              <a:buFont typeface="Wingdings" charset="0"/>
              <a:buChar char="n"/>
            </a:pPr>
            <a:r>
              <a:rPr lang="en-US" altLang="zh-CN" sz="1800" smtClean="0">
                <a:latin typeface="Times New Roman" charset="0"/>
                <a:ea typeface="微软雅黑" charset="0"/>
                <a:cs typeface="微软雅黑" charset="0"/>
              </a:rPr>
              <a:t>Fan indicator</a:t>
            </a:r>
          </a:p>
          <a:p>
            <a:pPr lvl="1">
              <a:buFont typeface="Wingdings" charset="0"/>
              <a:buChar char="p"/>
            </a:pPr>
            <a:r>
              <a:rPr lang="en-US" altLang="zh-CN" sz="1800" smtClean="0">
                <a:latin typeface="Times New Roman" charset="0"/>
                <a:ea typeface="微软雅黑" charset="0"/>
                <a:cs typeface="微软雅黑" charset="0"/>
              </a:rPr>
              <a:t>Green</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Normal</a:t>
            </a:r>
          </a:p>
          <a:p>
            <a:pPr lvl="1">
              <a:buFont typeface="Wingdings" charset="0"/>
              <a:buChar char="p"/>
            </a:pPr>
            <a:r>
              <a:rPr lang="en-US" altLang="zh-CN" sz="1800" smtClean="0">
                <a:latin typeface="Times New Roman" charset="0"/>
                <a:ea typeface="微软雅黑" charset="0"/>
                <a:cs typeface="微软雅黑" charset="0"/>
              </a:rPr>
              <a:t>Red</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 component failure</a:t>
            </a:r>
          </a:p>
          <a:p>
            <a:pPr>
              <a:buFont typeface="Wingdings" charset="0"/>
              <a:buChar char="n"/>
            </a:pPr>
            <a:r>
              <a:rPr lang="en-US" altLang="zh-CN" sz="1800" smtClean="0">
                <a:latin typeface="Times New Roman" charset="0"/>
                <a:ea typeface="微软雅黑" charset="0"/>
                <a:cs typeface="微软雅黑" charset="0"/>
              </a:rPr>
              <a:t>BBU</a:t>
            </a:r>
            <a:r>
              <a:rPr lang="zh-CN" altLang="en-US" sz="1800" smtClean="0">
                <a:latin typeface="Times New Roman" charset="0"/>
                <a:ea typeface="微软雅黑" charset="0"/>
                <a:cs typeface="微软雅黑" charset="0"/>
              </a:rPr>
              <a:t> </a:t>
            </a:r>
            <a:r>
              <a:rPr lang="en-US" altLang="zh-CN" sz="1800" smtClean="0">
                <a:latin typeface="Times New Roman" charset="0"/>
                <a:ea typeface="微软雅黑" charset="0"/>
                <a:cs typeface="微软雅黑" charset="0"/>
              </a:rPr>
              <a:t>indicator</a:t>
            </a:r>
          </a:p>
          <a:p>
            <a:pPr lvl="1">
              <a:buFont typeface="Wingdings" charset="0"/>
              <a:buChar char="p"/>
            </a:pPr>
            <a:r>
              <a:rPr lang="en-US" altLang="zh-CN" sz="1800" smtClean="0">
                <a:latin typeface="Times New Roman" charset="0"/>
                <a:ea typeface="微软雅黑" charset="0"/>
                <a:cs typeface="微软雅黑" charset="0"/>
              </a:rPr>
              <a:t>Green</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Normal, full </a:t>
            </a:r>
            <a:r>
              <a:rPr lang="zh-CN" altLang="en-US" sz="1800" smtClean="0">
                <a:latin typeface="Times New Roman" charset="0"/>
                <a:ea typeface="微软雅黑" charset="0"/>
                <a:cs typeface="微软雅黑" charset="0"/>
              </a:rPr>
              <a:t>scale </a:t>
            </a:r>
            <a:r>
              <a:rPr lang="en-US" altLang="zh-CN" sz="1800" smtClean="0">
                <a:latin typeface="Times New Roman" charset="0"/>
                <a:ea typeface="微软雅黑" charset="0"/>
                <a:cs typeface="微软雅黑" charset="0"/>
              </a:rPr>
              <a:t>of energy</a:t>
            </a:r>
          </a:p>
          <a:p>
            <a:pPr lvl="1">
              <a:buFont typeface="Wingdings" charset="0"/>
              <a:buChar char="p"/>
            </a:pPr>
            <a:r>
              <a:rPr lang="en-US" altLang="zh-CN" sz="1800" smtClean="0">
                <a:latin typeface="Times New Roman" charset="0"/>
                <a:ea typeface="微软雅黑" charset="0"/>
                <a:cs typeface="微软雅黑" charset="0"/>
              </a:rPr>
              <a:t>Amber </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 on charge</a:t>
            </a:r>
          </a:p>
          <a:p>
            <a:pPr lvl="1">
              <a:buFont typeface="Wingdings" charset="0"/>
              <a:buChar char="p"/>
            </a:pPr>
            <a:r>
              <a:rPr lang="en-US" altLang="zh-CN" sz="1800" smtClean="0">
                <a:latin typeface="Times New Roman" charset="0"/>
                <a:ea typeface="微软雅黑" charset="0"/>
                <a:cs typeface="微软雅黑" charset="0"/>
              </a:rPr>
              <a:t>Red</a:t>
            </a:r>
            <a:r>
              <a:rPr lang="zh-CN" altLang="en-US" sz="1800" smtClean="0">
                <a:latin typeface="Times New Roman" charset="0"/>
                <a:ea typeface="微软雅黑" charset="0"/>
                <a:cs typeface="微软雅黑" charset="0"/>
              </a:rPr>
              <a:t>：</a:t>
            </a:r>
            <a:r>
              <a:rPr lang="en-US" altLang="zh-CN" sz="1800" smtClean="0">
                <a:latin typeface="Times New Roman" charset="0"/>
                <a:ea typeface="微软雅黑" charset="0"/>
                <a:cs typeface="微软雅黑" charset="0"/>
              </a:rPr>
              <a:t>no battery or battery failure</a:t>
            </a:r>
            <a:endParaRPr lang="zh-CN" altLang="en-US" sz="1800" dirty="0">
              <a:latin typeface="Times New Roman" charset="0"/>
              <a:ea typeface="微软雅黑" charset="0"/>
              <a:cs typeface="微软雅黑" charset="0"/>
            </a:endParaRPr>
          </a:p>
        </p:txBody>
      </p:sp>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1065213"/>
            <a:ext cx="21907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7163" y="3111500"/>
            <a:ext cx="36671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3675" y="4872038"/>
            <a:ext cx="36861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TotalTime>
  <Words>2905</Words>
  <Application>Microsoft Macintosh PowerPoint</Application>
  <PresentationFormat>全屏显示(4:3)</PresentationFormat>
  <Paragraphs>570</Paragraphs>
  <Slides>49</Slides>
  <Notes>47</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49</vt:i4>
      </vt:variant>
    </vt:vector>
  </HeadingPairs>
  <TitlesOfParts>
    <vt:vector size="51" baseType="lpstr">
      <vt:lpstr>Office 主题</vt:lpstr>
      <vt:lpstr>Microsoft Visio 绘图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dc:creator>
  <cp:lastModifiedBy>J</cp:lastModifiedBy>
  <cp:revision>6</cp:revision>
  <dcterms:created xsi:type="dcterms:W3CDTF">2015-11-11T08:57:52Z</dcterms:created>
  <dcterms:modified xsi:type="dcterms:W3CDTF">2015-11-11T09:43:02Z</dcterms:modified>
</cp:coreProperties>
</file>